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26"/>
  </p:notesMasterIdLst>
  <p:sldIdLst>
    <p:sldId id="256" r:id="rId4"/>
    <p:sldId id="704" r:id="rId5"/>
    <p:sldId id="706" r:id="rId6"/>
    <p:sldId id="685" r:id="rId7"/>
    <p:sldId id="275" r:id="rId8"/>
    <p:sldId id="711" r:id="rId9"/>
    <p:sldId id="712" r:id="rId10"/>
    <p:sldId id="687" r:id="rId11"/>
    <p:sldId id="662" r:id="rId12"/>
    <p:sldId id="689" r:id="rId13"/>
    <p:sldId id="713" r:id="rId14"/>
    <p:sldId id="714" r:id="rId15"/>
    <p:sldId id="266" r:id="rId16"/>
    <p:sldId id="717" r:id="rId17"/>
    <p:sldId id="718" r:id="rId18"/>
    <p:sldId id="720" r:id="rId19"/>
    <p:sldId id="692" r:id="rId20"/>
    <p:sldId id="676" r:id="rId21"/>
    <p:sldId id="721" r:id="rId22"/>
    <p:sldId id="655" r:id="rId23"/>
    <p:sldId id="722" r:id="rId24"/>
    <p:sldId id="69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C4F45253-220E-F544-8978-EF6596FD49AD}">
          <p14:sldIdLst>
            <p14:sldId id="256"/>
            <p14:sldId id="704"/>
          </p14:sldIdLst>
        </p14:section>
        <p14:section name="How AJ Got Started" id="{953BCDAC-53B9-4BBF-A5E1-F18E423B0A28}">
          <p14:sldIdLst>
            <p14:sldId id="706"/>
          </p14:sldIdLst>
        </p14:section>
        <p14:section name="Why Legal Aid is Needed" id="{E2B669E2-210E-4039-8924-88B4BCCB57F4}">
          <p14:sldIdLst>
            <p14:sldId id="685"/>
            <p14:sldId id="275"/>
            <p14:sldId id="711"/>
            <p14:sldId id="712"/>
            <p14:sldId id="687"/>
            <p14:sldId id="662"/>
            <p14:sldId id="689"/>
            <p14:sldId id="713"/>
            <p14:sldId id="714"/>
          </p14:sldIdLst>
        </p14:section>
        <p14:section name="Why the Church is Ideal for Hosting" id="{BAB7801E-394D-40F0-98A7-9E99C90D963B}">
          <p14:sldIdLst>
            <p14:sldId id="266"/>
            <p14:sldId id="717"/>
            <p14:sldId id="718"/>
          </p14:sldIdLst>
        </p14:section>
        <p14:section name="How our Model works" id="{E637D0E1-2A3E-492E-A17E-35D28F14979A}">
          <p14:sldIdLst>
            <p14:sldId id="720"/>
            <p14:sldId id="692"/>
            <p14:sldId id="676"/>
            <p14:sldId id="721"/>
            <p14:sldId id="655"/>
          </p14:sldIdLst>
        </p14:section>
        <p14:section name="Fruit of Hosting a center" id="{3C1867E2-E03D-4218-BC72-2DE9E1C548DA}">
          <p14:sldIdLst>
            <p14:sldId id="722"/>
            <p14:sldId id="69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503A"/>
    <a:srgbClr val="2F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86E37E-64B9-4948-997C-68DBE97EBA5E}" v="1" dt="2023-01-31T22:20:33.3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57"/>
    <p:restoredTop sz="80249" autoAdjust="0"/>
  </p:normalViewPr>
  <p:slideViewPr>
    <p:cSldViewPr snapToGrid="0">
      <p:cViewPr varScale="1">
        <p:scale>
          <a:sx n="100" d="100"/>
          <a:sy n="100" d="100"/>
        </p:scale>
        <p:origin x="1040" y="168"/>
      </p:cViewPr>
      <p:guideLst/>
    </p:cSldViewPr>
  </p:slideViewPr>
  <p:notesTextViewPr>
    <p:cViewPr>
      <p:scale>
        <a:sx n="1" d="1"/>
        <a:sy n="1" d="1"/>
      </p:scale>
      <p:origin x="0" y="0"/>
    </p:cViewPr>
  </p:notesTextViewPr>
  <p:notesViewPr>
    <p:cSldViewPr snapToGrid="0">
      <p:cViewPr varScale="1">
        <p:scale>
          <a:sx n="55" d="100"/>
          <a:sy n="55" d="100"/>
        </p:scale>
        <p:origin x="2404"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O'Donnell" userId="2eff513e-8e64-4d14-bf77-5069a67b5d85" providerId="ADAL" clId="{B386E37E-64B9-4948-997C-68DBE97EBA5E}"/>
    <pc:docChg chg="custSel delSld modSld delSection modSection">
      <pc:chgData name="Emily O'Donnell" userId="2eff513e-8e64-4d14-bf77-5069a67b5d85" providerId="ADAL" clId="{B386E37E-64B9-4948-997C-68DBE97EBA5E}" dt="2023-01-31T23:15:53.865" v="3275" actId="20577"/>
      <pc:docMkLst>
        <pc:docMk/>
      </pc:docMkLst>
      <pc:sldChg chg="del">
        <pc:chgData name="Emily O'Donnell" userId="2eff513e-8e64-4d14-bf77-5069a67b5d85" providerId="ADAL" clId="{B386E37E-64B9-4948-997C-68DBE97EBA5E}" dt="2023-01-31T22:12:40.937" v="0" actId="2696"/>
        <pc:sldMkLst>
          <pc:docMk/>
          <pc:sldMk cId="1522973502" sldId="261"/>
        </pc:sldMkLst>
      </pc:sldChg>
      <pc:sldChg chg="del">
        <pc:chgData name="Emily O'Donnell" userId="2eff513e-8e64-4d14-bf77-5069a67b5d85" providerId="ADAL" clId="{B386E37E-64B9-4948-997C-68DBE97EBA5E}" dt="2023-01-31T23:01:21.373" v="2518" actId="2696"/>
        <pc:sldMkLst>
          <pc:docMk/>
          <pc:sldMk cId="189413235" sldId="265"/>
        </pc:sldMkLst>
      </pc:sldChg>
      <pc:sldChg chg="modNotesTx">
        <pc:chgData name="Emily O'Donnell" userId="2eff513e-8e64-4d14-bf77-5069a67b5d85" providerId="ADAL" clId="{B386E37E-64B9-4948-997C-68DBE97EBA5E}" dt="2023-01-31T23:07:28.171" v="2653" actId="20577"/>
        <pc:sldMkLst>
          <pc:docMk/>
          <pc:sldMk cId="2088992484" sldId="266"/>
        </pc:sldMkLst>
      </pc:sldChg>
      <pc:sldChg chg="modAnim modNotesTx">
        <pc:chgData name="Emily O'Donnell" userId="2eff513e-8e64-4d14-bf77-5069a67b5d85" providerId="ADAL" clId="{B386E37E-64B9-4948-997C-68DBE97EBA5E}" dt="2023-01-31T22:22:29.374" v="604" actId="20577"/>
        <pc:sldMkLst>
          <pc:docMk/>
          <pc:sldMk cId="0" sldId="275"/>
        </pc:sldMkLst>
      </pc:sldChg>
      <pc:sldChg chg="del">
        <pc:chgData name="Emily O'Donnell" userId="2eff513e-8e64-4d14-bf77-5069a67b5d85" providerId="ADAL" clId="{B386E37E-64B9-4948-997C-68DBE97EBA5E}" dt="2023-01-31T22:56:24.987" v="1813" actId="2696"/>
        <pc:sldMkLst>
          <pc:docMk/>
          <pc:sldMk cId="597663509" sldId="647"/>
        </pc:sldMkLst>
      </pc:sldChg>
      <pc:sldChg chg="del modNotesTx">
        <pc:chgData name="Emily O'Donnell" userId="2eff513e-8e64-4d14-bf77-5069a67b5d85" providerId="ADAL" clId="{B386E37E-64B9-4948-997C-68DBE97EBA5E}" dt="2023-01-31T23:00:57.769" v="2517" actId="2696"/>
        <pc:sldMkLst>
          <pc:docMk/>
          <pc:sldMk cId="0" sldId="653"/>
        </pc:sldMkLst>
      </pc:sldChg>
      <pc:sldChg chg="modNotesTx">
        <pc:chgData name="Emily O'Donnell" userId="2eff513e-8e64-4d14-bf77-5069a67b5d85" providerId="ADAL" clId="{B386E37E-64B9-4948-997C-68DBE97EBA5E}" dt="2023-01-31T23:15:53.865" v="3275" actId="20577"/>
        <pc:sldMkLst>
          <pc:docMk/>
          <pc:sldMk cId="3860297221" sldId="655"/>
        </pc:sldMkLst>
      </pc:sldChg>
      <pc:sldChg chg="del">
        <pc:chgData name="Emily O'Donnell" userId="2eff513e-8e64-4d14-bf77-5069a67b5d85" providerId="ADAL" clId="{B386E37E-64B9-4948-997C-68DBE97EBA5E}" dt="2023-01-31T22:58:24.276" v="2216" actId="47"/>
        <pc:sldMkLst>
          <pc:docMk/>
          <pc:sldMk cId="4016421553" sldId="665"/>
        </pc:sldMkLst>
      </pc:sldChg>
      <pc:sldChg chg="modNotesTx">
        <pc:chgData name="Emily O'Donnell" userId="2eff513e-8e64-4d14-bf77-5069a67b5d85" providerId="ADAL" clId="{B386E37E-64B9-4948-997C-68DBE97EBA5E}" dt="2023-01-31T22:58:15.206" v="2215" actId="20577"/>
        <pc:sldMkLst>
          <pc:docMk/>
          <pc:sldMk cId="3362791506" sldId="676"/>
        </pc:sldMkLst>
      </pc:sldChg>
      <pc:sldChg chg="modNotesTx">
        <pc:chgData name="Emily O'Donnell" userId="2eff513e-8e64-4d14-bf77-5069a67b5d85" providerId="ADAL" clId="{B386E37E-64B9-4948-997C-68DBE97EBA5E}" dt="2023-01-31T22:19:46.149" v="420" actId="20577"/>
        <pc:sldMkLst>
          <pc:docMk/>
          <pc:sldMk cId="1809031716" sldId="685"/>
        </pc:sldMkLst>
      </pc:sldChg>
      <pc:sldChg chg="modNotesTx">
        <pc:chgData name="Emily O'Donnell" userId="2eff513e-8e64-4d14-bf77-5069a67b5d85" providerId="ADAL" clId="{B386E37E-64B9-4948-997C-68DBE97EBA5E}" dt="2023-01-31T22:23:47.162" v="630" actId="20577"/>
        <pc:sldMkLst>
          <pc:docMk/>
          <pc:sldMk cId="423703147" sldId="687"/>
        </pc:sldMkLst>
      </pc:sldChg>
      <pc:sldChg chg="modNotesTx">
        <pc:chgData name="Emily O'Donnell" userId="2eff513e-8e64-4d14-bf77-5069a67b5d85" providerId="ADAL" clId="{B386E37E-64B9-4948-997C-68DBE97EBA5E}" dt="2023-01-31T22:24:11.842" v="644" actId="20577"/>
        <pc:sldMkLst>
          <pc:docMk/>
          <pc:sldMk cId="4286546073" sldId="689"/>
        </pc:sldMkLst>
      </pc:sldChg>
      <pc:sldChg chg="del">
        <pc:chgData name="Emily O'Donnell" userId="2eff513e-8e64-4d14-bf77-5069a67b5d85" providerId="ADAL" clId="{B386E37E-64B9-4948-997C-68DBE97EBA5E}" dt="2023-01-31T22:25:14.382" v="689" actId="2696"/>
        <pc:sldMkLst>
          <pc:docMk/>
          <pc:sldMk cId="3894068298" sldId="690"/>
        </pc:sldMkLst>
      </pc:sldChg>
      <pc:sldChg chg="del modNotesTx">
        <pc:chgData name="Emily O'Donnell" userId="2eff513e-8e64-4d14-bf77-5069a67b5d85" providerId="ADAL" clId="{B386E37E-64B9-4948-997C-68DBE97EBA5E}" dt="2023-01-31T22:25:40.095" v="691" actId="47"/>
        <pc:sldMkLst>
          <pc:docMk/>
          <pc:sldMk cId="4174569484" sldId="691"/>
        </pc:sldMkLst>
      </pc:sldChg>
      <pc:sldChg chg="modNotesTx">
        <pc:chgData name="Emily O'Donnell" userId="2eff513e-8e64-4d14-bf77-5069a67b5d85" providerId="ADAL" clId="{B386E37E-64B9-4948-997C-68DBE97EBA5E}" dt="2023-01-31T23:12:47.707" v="3029" actId="20577"/>
        <pc:sldMkLst>
          <pc:docMk/>
          <pc:sldMk cId="948084299" sldId="692"/>
        </pc:sldMkLst>
      </pc:sldChg>
      <pc:sldChg chg="del">
        <pc:chgData name="Emily O'Donnell" userId="2eff513e-8e64-4d14-bf77-5069a67b5d85" providerId="ADAL" clId="{B386E37E-64B9-4948-997C-68DBE97EBA5E}" dt="2023-01-31T23:02:05.931" v="2606" actId="2696"/>
        <pc:sldMkLst>
          <pc:docMk/>
          <pc:sldMk cId="3832640842" sldId="694"/>
        </pc:sldMkLst>
      </pc:sldChg>
      <pc:sldChg chg="del">
        <pc:chgData name="Emily O'Donnell" userId="2eff513e-8e64-4d14-bf77-5069a67b5d85" providerId="ADAL" clId="{B386E37E-64B9-4948-997C-68DBE97EBA5E}" dt="2023-01-31T23:02:02.446" v="2605" actId="2696"/>
        <pc:sldMkLst>
          <pc:docMk/>
          <pc:sldMk cId="299549036" sldId="695"/>
        </pc:sldMkLst>
      </pc:sldChg>
      <pc:sldChg chg="modNotesTx">
        <pc:chgData name="Emily O'Donnell" userId="2eff513e-8e64-4d14-bf77-5069a67b5d85" providerId="ADAL" clId="{B386E37E-64B9-4948-997C-68DBE97EBA5E}" dt="2023-01-31T23:01:53.641" v="2604" actId="20577"/>
        <pc:sldMkLst>
          <pc:docMk/>
          <pc:sldMk cId="1297199817" sldId="696"/>
        </pc:sldMkLst>
      </pc:sldChg>
      <pc:sldChg chg="modNotesTx">
        <pc:chgData name="Emily O'Donnell" userId="2eff513e-8e64-4d14-bf77-5069a67b5d85" providerId="ADAL" clId="{B386E37E-64B9-4948-997C-68DBE97EBA5E}" dt="2023-01-31T22:18:19.610" v="386" actId="20577"/>
        <pc:sldMkLst>
          <pc:docMk/>
          <pc:sldMk cId="4158698895" sldId="704"/>
        </pc:sldMkLst>
      </pc:sldChg>
      <pc:sldChg chg="del">
        <pc:chgData name="Emily O'Donnell" userId="2eff513e-8e64-4d14-bf77-5069a67b5d85" providerId="ADAL" clId="{B386E37E-64B9-4948-997C-68DBE97EBA5E}" dt="2023-01-31T22:18:43.238" v="388" actId="2696"/>
        <pc:sldMkLst>
          <pc:docMk/>
          <pc:sldMk cId="2601553842" sldId="705"/>
        </pc:sldMkLst>
      </pc:sldChg>
      <pc:sldChg chg="modNotesTx">
        <pc:chgData name="Emily O'Donnell" userId="2eff513e-8e64-4d14-bf77-5069a67b5d85" providerId="ADAL" clId="{B386E37E-64B9-4948-997C-68DBE97EBA5E}" dt="2023-01-31T22:19:21.940" v="418" actId="20577"/>
        <pc:sldMkLst>
          <pc:docMk/>
          <pc:sldMk cId="4169143398" sldId="706"/>
        </pc:sldMkLst>
      </pc:sldChg>
      <pc:sldChg chg="del">
        <pc:chgData name="Emily O'Donnell" userId="2eff513e-8e64-4d14-bf77-5069a67b5d85" providerId="ADAL" clId="{B386E37E-64B9-4948-997C-68DBE97EBA5E}" dt="2023-01-31T22:18:32.686" v="387" actId="2696"/>
        <pc:sldMkLst>
          <pc:docMk/>
          <pc:sldMk cId="1678653921" sldId="707"/>
        </pc:sldMkLst>
      </pc:sldChg>
      <pc:sldChg chg="del">
        <pc:chgData name="Emily O'Donnell" userId="2eff513e-8e64-4d14-bf77-5069a67b5d85" providerId="ADAL" clId="{B386E37E-64B9-4948-997C-68DBE97EBA5E}" dt="2023-01-31T22:19:34.769" v="419" actId="2696"/>
        <pc:sldMkLst>
          <pc:docMk/>
          <pc:sldMk cId="1673586275" sldId="708"/>
        </pc:sldMkLst>
      </pc:sldChg>
      <pc:sldChg chg="modNotesTx">
        <pc:chgData name="Emily O'Donnell" userId="2eff513e-8e64-4d14-bf77-5069a67b5d85" providerId="ADAL" clId="{B386E37E-64B9-4948-997C-68DBE97EBA5E}" dt="2023-01-31T22:24:57.615" v="688" actId="20577"/>
        <pc:sldMkLst>
          <pc:docMk/>
          <pc:sldMk cId="2983128933" sldId="714"/>
        </pc:sldMkLst>
      </pc:sldChg>
      <pc:sldChg chg="del">
        <pc:chgData name="Emily O'Donnell" userId="2eff513e-8e64-4d14-bf77-5069a67b5d85" providerId="ADAL" clId="{B386E37E-64B9-4948-997C-68DBE97EBA5E}" dt="2023-01-31T22:32:24.316" v="943" actId="2696"/>
        <pc:sldMkLst>
          <pc:docMk/>
          <pc:sldMk cId="3635607663" sldId="715"/>
        </pc:sldMkLst>
      </pc:sldChg>
      <pc:sldChg chg="modNotesTx">
        <pc:chgData name="Emily O'Donnell" userId="2eff513e-8e64-4d14-bf77-5069a67b5d85" providerId="ADAL" clId="{B386E37E-64B9-4948-997C-68DBE97EBA5E}" dt="2023-01-31T23:08:24.439" v="2704" actId="20577"/>
        <pc:sldMkLst>
          <pc:docMk/>
          <pc:sldMk cId="2978114997" sldId="718"/>
        </pc:sldMkLst>
      </pc:sldChg>
      <pc:sldChg chg="modNotesTx">
        <pc:chgData name="Emily O'Donnell" userId="2eff513e-8e64-4d14-bf77-5069a67b5d85" providerId="ADAL" clId="{B386E37E-64B9-4948-997C-68DBE97EBA5E}" dt="2023-01-31T23:13:21.480" v="3051" actId="20577"/>
        <pc:sldMkLst>
          <pc:docMk/>
          <pc:sldMk cId="2879001689" sldId="72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9F5A13-20A4-41B8-9211-8AF5FA65A7D5}" type="datetimeFigureOut">
              <a:rPr lang="en-US" smtClean="0"/>
              <a:t>5/18/23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A15742-E2CE-4E55-AB38-741594975E6C}" type="slidenum">
              <a:rPr lang="en-US" smtClean="0"/>
              <a:t>‹#›</a:t>
            </a:fld>
            <a:endParaRPr lang="en-US"/>
          </a:p>
        </p:txBody>
      </p:sp>
    </p:spTree>
    <p:extLst>
      <p:ext uri="{BB962C8B-B14F-4D97-AF65-F5344CB8AC3E}">
        <p14:creationId xmlns:p14="http://schemas.microsoft.com/office/powerpoint/2010/main" val="23724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800"/>
              </a:spcAft>
            </a:pPr>
            <a:r>
              <a:rPr lang="en-US" sz="1800" b="1" dirty="0">
                <a:solidFill>
                  <a:srgbClr val="000000"/>
                </a:solidFill>
                <a:effectLst/>
                <a:latin typeface="Calibri" panose="020F0502020204030204" pitchFamily="34" charset="0"/>
                <a:ea typeface="Calibri" panose="020F0502020204030204" pitchFamily="34" charset="0"/>
              </a:rPr>
              <a:t>Welcome!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rPr>
              <a:t>It’s wonderful to be here with you all – I’m excited to share with you our model of legal ministry through the church as a way to serve your community and seek justice for the vulnerable. My hope is that you’ll have the information you need to discern if our model is a right fit for your church and some time at the end to ask questions. I’ll cover how AJ got started, why legal aid is needed, why the local church is the ideal place for the ministry, and how our model works.</a:t>
            </a:r>
          </a:p>
          <a:p>
            <a:pPr marL="0" marR="0">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endParaRPr>
          </a:p>
          <a:p>
            <a:pPr marL="0" marR="0">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rPr>
              <a:t>My first introduction to AJ was through the church where my husband was pastoring – we were already involved with homeless shelters, food pantries, and clothing drives. But we hadn’t considered how often legal issues lie at the root of poverty until Bruce, the founder, came and spoke at our church. I’ve been here 2.5 years – and it’s so encouraging to see the number of local churches stepping forward to host a center and serve neighbors in need. The thing I love most is how our model makes it easy for churches to get involved in critical community impact and it stays centered on the gospel. One of Board members often says, ‘We don’t debate justice, we do it.’ and I love that – it’s easy to get distracted with debates around justice issues and what we need to stay focused on is doing the work of justice in our local communities.</a:t>
            </a:r>
          </a:p>
        </p:txBody>
      </p:sp>
      <p:sp>
        <p:nvSpPr>
          <p:cNvPr id="4" name="Slide Number Placeholder 3"/>
          <p:cNvSpPr>
            <a:spLocks noGrp="1"/>
          </p:cNvSpPr>
          <p:nvPr>
            <p:ph type="sldNum" sz="quarter" idx="5"/>
          </p:nvPr>
        </p:nvSpPr>
        <p:spPr/>
        <p:txBody>
          <a:bodyPr/>
          <a:lstStyle/>
          <a:p>
            <a:fld id="{FCA15742-E2CE-4E55-AB38-741594975E6C}" type="slidenum">
              <a:rPr lang="en-US" smtClean="0"/>
              <a:t>1</a:t>
            </a:fld>
            <a:endParaRPr lang="en-US" dirty="0"/>
          </a:p>
        </p:txBody>
      </p:sp>
    </p:spTree>
    <p:extLst>
      <p:ext uri="{BB962C8B-B14F-4D97-AF65-F5344CB8AC3E}">
        <p14:creationId xmlns:p14="http://schemas.microsoft.com/office/powerpoint/2010/main" val="3379214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Americans do not get the help they need for 92% of their civil legal problems.</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endParaRPr>
          </a:p>
          <a:p>
            <a:pPr marL="0" marR="0">
              <a:spcBef>
                <a:spcPts val="0"/>
              </a:spcBef>
              <a:spcAft>
                <a:spcPts val="800"/>
              </a:spcAft>
            </a:pPr>
            <a:r>
              <a:rPr lang="en-US" sz="1800" dirty="0">
                <a:effectLst/>
                <a:latin typeface="Calibri" panose="020F0502020204030204" pitchFamily="34" charset="0"/>
                <a:ea typeface="Calibri" panose="020F0502020204030204" pitchFamily="34" charset="0"/>
              </a:rPr>
              <a:t>Not surprisingly, over half of them said these legal problems impacted their lives in negative ways: affecting their finances, mental health, physical health and safety, and relationships. </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endParaRPr>
          </a:p>
          <a:p>
            <a:pPr marL="0" marR="0">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let’s talk on a global scale</a:t>
            </a:r>
            <a:endParaRPr lang="en-US" dirty="0"/>
          </a:p>
        </p:txBody>
      </p:sp>
      <p:sp>
        <p:nvSpPr>
          <p:cNvPr id="4" name="Slide Number Placeholder 3"/>
          <p:cNvSpPr>
            <a:spLocks noGrp="1"/>
          </p:cNvSpPr>
          <p:nvPr>
            <p:ph type="sldNum" sz="quarter" idx="5"/>
          </p:nvPr>
        </p:nvSpPr>
        <p:spPr/>
        <p:txBody>
          <a:bodyPr/>
          <a:lstStyle/>
          <a:p>
            <a:fld id="{FCA15742-E2CE-4E55-AB38-741594975E6C}" type="slidenum">
              <a:rPr lang="en-US" smtClean="0"/>
              <a:t>10</a:t>
            </a:fld>
            <a:endParaRPr lang="en-US" dirty="0"/>
          </a:p>
        </p:txBody>
      </p:sp>
    </p:spTree>
    <p:extLst>
      <p:ext uri="{BB962C8B-B14F-4D97-AF65-F5344CB8AC3E}">
        <p14:creationId xmlns:p14="http://schemas.microsoft.com/office/powerpoint/2010/main" val="564940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Justice Project ranks the countries of the world every year on many things, including affordable access to justice. In 2022, we ranked</a:t>
            </a:r>
          </a:p>
        </p:txBody>
      </p:sp>
      <p:sp>
        <p:nvSpPr>
          <p:cNvPr id="4" name="Slide Number Placeholder 3"/>
          <p:cNvSpPr>
            <a:spLocks noGrp="1"/>
          </p:cNvSpPr>
          <p:nvPr>
            <p:ph type="sldNum" sz="quarter" idx="10"/>
          </p:nvPr>
        </p:nvSpPr>
        <p:spPr/>
        <p:txBody>
          <a:bodyPr/>
          <a:lstStyle/>
          <a:p>
            <a:fld id="{964C568F-12BB-7142-8E52-F1A939958451}" type="slidenum">
              <a:rPr lang="en-US" smtClean="0"/>
              <a:t>11</a:t>
            </a:fld>
            <a:endParaRPr lang="en-US" dirty="0"/>
          </a:p>
        </p:txBody>
      </p:sp>
    </p:spTree>
    <p:extLst>
      <p:ext uri="{BB962C8B-B14F-4D97-AF65-F5344CB8AC3E}">
        <p14:creationId xmlns:p14="http://schemas.microsoft.com/office/powerpoint/2010/main" val="1106746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800"/>
              </a:spcAft>
            </a:pPr>
            <a:r>
              <a:rPr lang="en-US" sz="1800" dirty="0">
                <a:effectLst/>
                <a:latin typeface="Calibri" panose="020F0502020204030204" pitchFamily="34" charset="0"/>
                <a:ea typeface="Calibri" panose="020F0502020204030204" pitchFamily="34" charset="0"/>
              </a:rPr>
              <a:t>115</a:t>
            </a:r>
            <a:r>
              <a:rPr lang="en-US" sz="1800" baseline="30000" dirty="0">
                <a:effectLst/>
                <a:latin typeface="Calibri" panose="020F0502020204030204" pitchFamily="34" charset="0"/>
                <a:ea typeface="Calibri" panose="020F0502020204030204" pitchFamily="34" charset="0"/>
              </a:rPr>
              <a:t>th</a:t>
            </a:r>
            <a:r>
              <a:rPr lang="en-US" sz="1800" dirty="0">
                <a:effectLst/>
                <a:latin typeface="Calibri" panose="020F0502020204030204" pitchFamily="34" charset="0"/>
                <a:ea typeface="Calibri" panose="020F0502020204030204" pitchFamily="34" charset="0"/>
              </a:rPr>
              <a:t>. Not dead last, but dead last for first world countries. Behind China, Russia, and even Iran. And we’ve been going down steadily over the last few years. In fact, we’ve dropped 40 places since 2015. </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endParaRPr>
          </a:p>
          <a:p>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So, It's clear there is a problem involving access to justice – why should the church get involved?</a:t>
            </a:r>
          </a:p>
        </p:txBody>
      </p:sp>
      <p:sp>
        <p:nvSpPr>
          <p:cNvPr id="4" name="Slide Number Placeholder 3"/>
          <p:cNvSpPr>
            <a:spLocks noGrp="1"/>
          </p:cNvSpPr>
          <p:nvPr>
            <p:ph type="sldNum" sz="quarter" idx="10"/>
          </p:nvPr>
        </p:nvSpPr>
        <p:spPr/>
        <p:txBody>
          <a:bodyPr/>
          <a:lstStyle/>
          <a:p>
            <a:fld id="{964C568F-12BB-7142-8E52-F1A939958451}" type="slidenum">
              <a:rPr lang="en-US" smtClean="0"/>
              <a:t>12</a:t>
            </a:fld>
            <a:endParaRPr lang="en-US" dirty="0"/>
          </a:p>
        </p:txBody>
      </p:sp>
    </p:spTree>
    <p:extLst>
      <p:ext uri="{BB962C8B-B14F-4D97-AF65-F5344CB8AC3E}">
        <p14:creationId xmlns:p14="http://schemas.microsoft.com/office/powerpoint/2010/main" val="3988786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First because God commands it. Over and over, God calls his people to seek justice for the vulnerable. And he judges his people when they don’t. He judges them for idolatry, and he judges them for injustice (which includes failing to seek justice for those in need). So the church should be leading the way. </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Second because people cannot truly flourish apart from the church. In God’s kingdom, the local church is grand central station – it’s where everything happens. What better place for people to be as they walk through hard times. And Administer Justice hears it over and over from clients that the compassionate care and hope they received from the volunteers (through words of encouragement and prayer), are as important as the legal advice. That’s beautiful.</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And finally, because churches are everywhere – they’re in every city and community. Administer Justice wants Gospel Justice Centers to be as common as a Walgreens or CVS – easily accessible for neighbors.</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64C568F-12BB-7142-8E52-F1A939958451}" type="slidenum">
              <a:rPr lang="en-US" smtClean="0"/>
              <a:t>13</a:t>
            </a:fld>
            <a:endParaRPr lang="en-US"/>
          </a:p>
        </p:txBody>
      </p:sp>
    </p:spTree>
    <p:extLst>
      <p:ext uri="{BB962C8B-B14F-4D97-AF65-F5344CB8AC3E}">
        <p14:creationId xmlns:p14="http://schemas.microsoft.com/office/powerpoint/2010/main" val="486533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000" dirty="0">
                <a:effectLst/>
                <a:latin typeface="Calibri" panose="020F0502020204030204" pitchFamily="34" charset="0"/>
                <a:ea typeface="Calibri" panose="020F0502020204030204" pitchFamily="34" charset="0"/>
                <a:cs typeface="Arial" panose="020B0604020202020204" pitchFamily="34" charset="0"/>
              </a:rPr>
              <a:t>So, centers are needed and the church is the ideal place to host them – guess how many churches are actually providing legal services in their community?</a:t>
            </a:r>
          </a:p>
          <a:p>
            <a:pPr marL="0" marR="0">
              <a:lnSpc>
                <a:spcPct val="107000"/>
              </a:lnSpc>
              <a:spcBef>
                <a:spcPts val="0"/>
              </a:spcBef>
              <a:spcAft>
                <a:spcPts val="800"/>
              </a:spcAft>
            </a:pPr>
            <a:endParaRPr lang="en-US" sz="10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964C568F-12BB-7142-8E52-F1A939958451}" type="slidenum">
              <a:rPr lang="en-US" smtClean="0"/>
              <a:t>14</a:t>
            </a:fld>
            <a:endParaRPr lang="en-US"/>
          </a:p>
        </p:txBody>
      </p:sp>
    </p:spTree>
    <p:extLst>
      <p:ext uri="{BB962C8B-B14F-4D97-AF65-F5344CB8AC3E}">
        <p14:creationId xmlns:p14="http://schemas.microsoft.com/office/powerpoint/2010/main" val="3022247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Of the 384,000 churches in America, less than .1% are providing access to justice with legal ministry.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 church has led the way in education and healthcare, but we haven’t in the justice system.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Our church has the opportunity to get involved and show the world that Christians care about seeking justice for the vulnerable.</a:t>
            </a:r>
          </a:p>
          <a:p>
            <a:pPr marL="0" marR="0">
              <a:lnSpc>
                <a:spcPct val="107000"/>
              </a:lnSpc>
              <a:spcBef>
                <a:spcPts val="0"/>
              </a:spcBef>
              <a:spcAft>
                <a:spcPts val="800"/>
              </a:spcAft>
            </a:pPr>
            <a:endParaRPr lang="en-US" sz="1800" dirty="0">
              <a:effectLst/>
              <a:latin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000" dirty="0">
                <a:effectLst/>
                <a:latin typeface="Calibri" panose="020F0502020204030204" pitchFamily="34" charset="0"/>
                <a:ea typeface="Calibri" panose="020F0502020204030204" pitchFamily="34" charset="0"/>
                <a:cs typeface="Arial" panose="020B0604020202020204" pitchFamily="34" charset="0"/>
              </a:rPr>
              <a:t>So, how does the model work?</a:t>
            </a:r>
          </a:p>
          <a:p>
            <a:pPr marL="0" marR="0">
              <a:lnSpc>
                <a:spcPct val="107000"/>
              </a:lnSpc>
              <a:spcBef>
                <a:spcPts val="0"/>
              </a:spcBef>
              <a:spcAft>
                <a:spcPts val="800"/>
              </a:spcAft>
            </a:pPr>
            <a:endParaRPr lang="en-US" sz="10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Churches open their doors for 4 hours usually on a Sat morning once a month. The center is run by a team of volunteers and led by a Justice Champion (the point person for the team – usually someone who is not a lawyer but has a heart for the vulnerable and is a good leader). Here’s why one Justice Champion got involved and what her experience was:</a:t>
            </a:r>
            <a:endParaRPr lang="en-US" dirty="0"/>
          </a:p>
        </p:txBody>
      </p:sp>
      <p:sp>
        <p:nvSpPr>
          <p:cNvPr id="4" name="Slide Number Placeholder 3"/>
          <p:cNvSpPr>
            <a:spLocks noGrp="1"/>
          </p:cNvSpPr>
          <p:nvPr>
            <p:ph type="sldNum" sz="quarter" idx="10"/>
          </p:nvPr>
        </p:nvSpPr>
        <p:spPr/>
        <p:txBody>
          <a:bodyPr/>
          <a:lstStyle/>
          <a:p>
            <a:fld id="{964C568F-12BB-7142-8E52-F1A939958451}" type="slidenum">
              <a:rPr lang="en-US" smtClean="0"/>
              <a:t>15</a:t>
            </a:fld>
            <a:endParaRPr lang="en-US"/>
          </a:p>
        </p:txBody>
      </p:sp>
    </p:spTree>
    <p:extLst>
      <p:ext uri="{BB962C8B-B14F-4D97-AF65-F5344CB8AC3E}">
        <p14:creationId xmlns:p14="http://schemas.microsoft.com/office/powerpoint/2010/main" val="1352986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from Andi</a:t>
            </a:r>
          </a:p>
        </p:txBody>
      </p:sp>
      <p:sp>
        <p:nvSpPr>
          <p:cNvPr id="4" name="Slide Number Placeholder 3"/>
          <p:cNvSpPr>
            <a:spLocks noGrp="1"/>
          </p:cNvSpPr>
          <p:nvPr>
            <p:ph type="sldNum" sz="quarter" idx="5"/>
          </p:nvPr>
        </p:nvSpPr>
        <p:spPr/>
        <p:txBody>
          <a:bodyPr/>
          <a:lstStyle/>
          <a:p>
            <a:fld id="{FCA15742-E2CE-4E55-AB38-741594975E6C}" type="slidenum">
              <a:rPr lang="en-US" smtClean="0"/>
              <a:t>16</a:t>
            </a:fld>
            <a:endParaRPr lang="en-US" dirty="0"/>
          </a:p>
        </p:txBody>
      </p:sp>
    </p:spTree>
    <p:extLst>
      <p:ext uri="{BB962C8B-B14F-4D97-AF65-F5344CB8AC3E}">
        <p14:creationId xmlns:p14="http://schemas.microsoft.com/office/powerpoint/2010/main" val="1796877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clients come to a center, they’ll be warmly welcomed and made to feel at home. They’ll pay a $30 copay to book the appointment online or by phone to invite them into the process – we want to do justice with them, not for them. When they book the appointment, they’ll share the information related to their legal situation and it gets entered into the database so the attorney has the info they need when they meet with them. Each appointment with the attorney includes a review of their situation, advice on the different options available to them, and then a Next Steps plan for what they can do to address the situation. </a:t>
            </a:r>
            <a:r>
              <a:rPr lang="en-US" dirty="0"/>
              <a:t>It’s not representation in court – it’s clarity, direction, and coaching on next steps – all done with care and compassion.</a:t>
            </a:r>
          </a:p>
        </p:txBody>
      </p:sp>
      <p:sp>
        <p:nvSpPr>
          <p:cNvPr id="4" name="Slide Number Placeholder 3"/>
          <p:cNvSpPr>
            <a:spLocks noGrp="1"/>
          </p:cNvSpPr>
          <p:nvPr>
            <p:ph type="sldNum" sz="quarter" idx="5"/>
          </p:nvPr>
        </p:nvSpPr>
        <p:spPr/>
        <p:txBody>
          <a:bodyPr/>
          <a:lstStyle/>
          <a:p>
            <a:fld id="{FCA15742-E2CE-4E55-AB38-741594975E6C}" type="slidenum">
              <a:rPr lang="en-US" smtClean="0"/>
              <a:t>17</a:t>
            </a:fld>
            <a:endParaRPr lang="en-US" dirty="0"/>
          </a:p>
        </p:txBody>
      </p:sp>
    </p:spTree>
    <p:extLst>
      <p:ext uri="{BB962C8B-B14F-4D97-AF65-F5344CB8AC3E}">
        <p14:creationId xmlns:p14="http://schemas.microsoft.com/office/powerpoint/2010/main" val="3070391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After meeting with the attorney, the client will meet with a Client Advocate who will explore what else is going on in their life, refer them to other resources in the community, and offer to pray for them. They along with the rest of the team will welcome the client, listen without judgment and provide compassionate care.</a:t>
            </a:r>
          </a:p>
        </p:txBody>
      </p:sp>
      <p:sp>
        <p:nvSpPr>
          <p:cNvPr id="4" name="Slide Number Placeholder 3"/>
          <p:cNvSpPr>
            <a:spLocks noGrp="1"/>
          </p:cNvSpPr>
          <p:nvPr>
            <p:ph type="sldNum" sz="quarter" idx="10"/>
          </p:nvPr>
        </p:nvSpPr>
        <p:spPr/>
        <p:txBody>
          <a:bodyPr/>
          <a:lstStyle/>
          <a:p>
            <a:fld id="{964C568F-12BB-7142-8E52-F1A939958451}" type="slidenum">
              <a:rPr lang="en-US" smtClean="0"/>
              <a:t>18</a:t>
            </a:fld>
            <a:endParaRPr lang="en-US" dirty="0"/>
          </a:p>
        </p:txBody>
      </p:sp>
    </p:spTree>
    <p:extLst>
      <p:ext uri="{BB962C8B-B14F-4D97-AF65-F5344CB8AC3E}">
        <p14:creationId xmlns:p14="http://schemas.microsoft.com/office/powerpoint/2010/main" val="1765027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what volunteers love about serving at a Gospel Justice Center.</a:t>
            </a:r>
          </a:p>
        </p:txBody>
      </p:sp>
      <p:sp>
        <p:nvSpPr>
          <p:cNvPr id="4" name="Slide Number Placeholder 3"/>
          <p:cNvSpPr>
            <a:spLocks noGrp="1"/>
          </p:cNvSpPr>
          <p:nvPr>
            <p:ph type="sldNum" sz="quarter" idx="5"/>
          </p:nvPr>
        </p:nvSpPr>
        <p:spPr/>
        <p:txBody>
          <a:bodyPr/>
          <a:lstStyle/>
          <a:p>
            <a:fld id="{FCA15742-E2CE-4E55-AB38-741594975E6C}" type="slidenum">
              <a:rPr lang="en-US" smtClean="0"/>
              <a:t>19</a:t>
            </a:fld>
            <a:endParaRPr lang="en-US"/>
          </a:p>
        </p:txBody>
      </p:sp>
    </p:spTree>
    <p:extLst>
      <p:ext uri="{BB962C8B-B14F-4D97-AF65-F5344CB8AC3E}">
        <p14:creationId xmlns:p14="http://schemas.microsoft.com/office/powerpoint/2010/main" val="2745661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rPr>
              <a:t>Administer Justice equips churches with a simple model for legal ministry – their mission is to empower vulnerable neighbors with the legal help and gospel hope.</a:t>
            </a:r>
          </a:p>
          <a:p>
            <a:pPr marL="0" marR="0">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rPr>
              <a:t>Administer Justice</a:t>
            </a:r>
            <a:r>
              <a:rPr lang="en-US" sz="1800" u="sng" dirty="0">
                <a:solidFill>
                  <a:srgbClr val="FF0000"/>
                </a:solidFill>
                <a:effectLst/>
                <a:latin typeface="Calibri" panose="020F0502020204030204" pitchFamily="34" charset="0"/>
                <a:ea typeface="Calibri" panose="020F0502020204030204" pitchFamily="34" charset="0"/>
              </a:rPr>
              <a:t> </a:t>
            </a:r>
            <a:r>
              <a:rPr lang="en-US" sz="1800" dirty="0">
                <a:effectLst/>
                <a:latin typeface="Calibri" panose="020F0502020204030204" pitchFamily="34" charset="0"/>
                <a:ea typeface="Calibri" panose="020F0502020204030204" pitchFamily="34" charset="0"/>
              </a:rPr>
              <a:t>actually dates back to 2000, when God called the founder, Bruce Strom, to close down his very successful law practice in the Chicagoland area (he was senior partner with multiple offices and had argued cases all the way to the US Supreme Court) and begin providing legal aid for clients who could not afford legal counsel through his home church. 23 years later, he’s still every bit as passionate about legal ministry and they’ve been able to serve over 80,000 clients through Gospel Justice Centers.</a:t>
            </a:r>
          </a:p>
          <a:p>
            <a:endParaRPr lang="en-US" dirty="0"/>
          </a:p>
        </p:txBody>
      </p:sp>
      <p:sp>
        <p:nvSpPr>
          <p:cNvPr id="4" name="Slide Number Placeholder 3"/>
          <p:cNvSpPr>
            <a:spLocks noGrp="1"/>
          </p:cNvSpPr>
          <p:nvPr>
            <p:ph type="sldNum" sz="quarter" idx="5"/>
          </p:nvPr>
        </p:nvSpPr>
        <p:spPr/>
        <p:txBody>
          <a:bodyPr/>
          <a:lstStyle/>
          <a:p>
            <a:fld id="{FCA15742-E2CE-4E55-AB38-741594975E6C}" type="slidenum">
              <a:rPr lang="en-US" smtClean="0"/>
              <a:t>2</a:t>
            </a:fld>
            <a:endParaRPr lang="en-US" dirty="0"/>
          </a:p>
        </p:txBody>
      </p:sp>
    </p:spTree>
    <p:extLst>
      <p:ext uri="{BB962C8B-B14F-4D97-AF65-F5344CB8AC3E}">
        <p14:creationId xmlns:p14="http://schemas.microsoft.com/office/powerpoint/2010/main" val="1361562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8f10744223_0_1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g8f10744223_0_18:notes"/>
          <p:cNvSpPr txBox="1">
            <a:spLocks noGrp="1"/>
          </p:cNvSpPr>
          <p:nvPr>
            <p:ph type="body" idx="1"/>
          </p:nvPr>
        </p:nvSpPr>
        <p:spPr>
          <a:xfrm>
            <a:off x="701040" y="4473893"/>
            <a:ext cx="5608320" cy="3660610"/>
          </a:xfrm>
          <a:prstGeom prst="rect">
            <a:avLst/>
          </a:prstGeom>
          <a:noFill/>
          <a:ln>
            <a:noFill/>
          </a:ln>
        </p:spPr>
        <p:txBody>
          <a:bodyPr spcFirstLastPara="1" wrap="square" lIns="93148" tIns="46561" rIns="93148" bIns="46561" anchor="t" anchorCtr="0">
            <a:noAutofit/>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Here’s are the 9 roles on a team – all of these are explained on the What makes a Gospel Justice Center? one-pager and training for each role is provided through the online AJ Academy.</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take the next step to volunteer, you’ll later attend the online training for your role – all courses are provided on-demand, so you can start and stop at any time. They range from 30 minutes to closer to 2 hours (for the attorney role).</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t>So, that’s how the model works – here’s what one client had to say about her experience after coming to a center.</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1" name="Google Shape;231;g8f10744223_0_18:notes"/>
          <p:cNvSpPr txBox="1">
            <a:spLocks noGrp="1"/>
          </p:cNvSpPr>
          <p:nvPr>
            <p:ph type="sldNum" idx="12"/>
          </p:nvPr>
        </p:nvSpPr>
        <p:spPr>
          <a:xfrm>
            <a:off x="3970938" y="8829968"/>
            <a:ext cx="3037840" cy="466345"/>
          </a:xfrm>
          <a:prstGeom prst="rect">
            <a:avLst/>
          </a:prstGeom>
          <a:noFill/>
          <a:ln>
            <a:noFill/>
          </a:ln>
        </p:spPr>
        <p:txBody>
          <a:bodyPr spcFirstLastPara="1" wrap="square" lIns="93148" tIns="46561" rIns="93148" bIns="46561" anchor="b" anchorCtr="0">
            <a:noAutofit/>
          </a:bodyPr>
          <a:lstStyle/>
          <a:p>
            <a:pPr>
              <a:buClr>
                <a:srgbClr val="000000"/>
              </a:buClr>
              <a:buSzPts val="1400"/>
            </a:pPr>
            <a:fld id="{00000000-1234-1234-1234-123412341234}" type="slidenum">
              <a:rPr lang="en-US"/>
              <a:pPr>
                <a:buClr>
                  <a:srgbClr val="000000"/>
                </a:buClr>
                <a:buSzPts val="1400"/>
              </a:pPr>
              <a:t>20</a:t>
            </a:fld>
            <a:endParaRPr dirty="0"/>
          </a:p>
        </p:txBody>
      </p:sp>
    </p:spTree>
    <p:extLst>
      <p:ext uri="{BB962C8B-B14F-4D97-AF65-F5344CB8AC3E}">
        <p14:creationId xmlns:p14="http://schemas.microsoft.com/office/powerpoint/2010/main" val="3937434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Stephanie’s video</a:t>
            </a:r>
          </a:p>
        </p:txBody>
      </p:sp>
      <p:sp>
        <p:nvSpPr>
          <p:cNvPr id="4" name="Slide Number Placeholder 3"/>
          <p:cNvSpPr>
            <a:spLocks noGrp="1"/>
          </p:cNvSpPr>
          <p:nvPr>
            <p:ph type="sldNum" sz="quarter" idx="5"/>
          </p:nvPr>
        </p:nvSpPr>
        <p:spPr/>
        <p:txBody>
          <a:bodyPr/>
          <a:lstStyle/>
          <a:p>
            <a:fld id="{FCA15742-E2CE-4E55-AB38-741594975E6C}" type="slidenum">
              <a:rPr lang="en-US" smtClean="0"/>
              <a:t>21</a:t>
            </a:fld>
            <a:endParaRPr lang="en-US"/>
          </a:p>
        </p:txBody>
      </p:sp>
    </p:spTree>
    <p:extLst>
      <p:ext uri="{BB962C8B-B14F-4D97-AF65-F5344CB8AC3E}">
        <p14:creationId xmlns:p14="http://schemas.microsoft.com/office/powerpoint/2010/main" val="3770190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 interested in volunteering. . .</a:t>
            </a:r>
          </a:p>
          <a:p>
            <a:pPr marL="0" marR="0">
              <a:lnSpc>
                <a:spcPct val="107000"/>
              </a:lnSpc>
              <a:spcBef>
                <a:spcPts val="0"/>
              </a:spcBef>
              <a:spcAft>
                <a:spcPts val="800"/>
              </a:spcAft>
            </a:pPr>
            <a:endParaRPr lang="en-US" sz="1800" dirty="0">
              <a:effectLst/>
              <a:latin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cs typeface="Times New Roman" panose="02020603050405020304" pitchFamily="18" charset="0"/>
              </a:rPr>
              <a:t>What questions do you have?</a:t>
            </a:r>
            <a:endParaRPr lang="en-US" dirty="0"/>
          </a:p>
        </p:txBody>
      </p:sp>
      <p:sp>
        <p:nvSpPr>
          <p:cNvPr id="4" name="Slide Number Placeholder 3"/>
          <p:cNvSpPr>
            <a:spLocks noGrp="1"/>
          </p:cNvSpPr>
          <p:nvPr>
            <p:ph type="sldNum" sz="quarter" idx="5"/>
          </p:nvPr>
        </p:nvSpPr>
        <p:spPr/>
        <p:txBody>
          <a:bodyPr/>
          <a:lstStyle/>
          <a:p>
            <a:fld id="{FCA15742-E2CE-4E55-AB38-741594975E6C}" type="slidenum">
              <a:rPr lang="en-US" smtClean="0"/>
              <a:t>22</a:t>
            </a:fld>
            <a:endParaRPr lang="en-US"/>
          </a:p>
        </p:txBody>
      </p:sp>
    </p:spTree>
    <p:extLst>
      <p:ext uri="{BB962C8B-B14F-4D97-AF65-F5344CB8AC3E}">
        <p14:creationId xmlns:p14="http://schemas.microsoft.com/office/powerpoint/2010/main" val="527237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rPr>
              <a:t>Their vision is to establish1000 Gospel Justice Centers (essentially legal clinics in churches) across America to transform lives in the name of Christ. </a:t>
            </a:r>
          </a:p>
          <a:p>
            <a:endParaRPr lang="en-US" dirty="0"/>
          </a:p>
        </p:txBody>
      </p:sp>
      <p:sp>
        <p:nvSpPr>
          <p:cNvPr id="4" name="Slide Number Placeholder 3"/>
          <p:cNvSpPr>
            <a:spLocks noGrp="1"/>
          </p:cNvSpPr>
          <p:nvPr>
            <p:ph type="sldNum" sz="quarter" idx="5"/>
          </p:nvPr>
        </p:nvSpPr>
        <p:spPr/>
        <p:txBody>
          <a:bodyPr/>
          <a:lstStyle/>
          <a:p>
            <a:fld id="{FCA15742-E2CE-4E55-AB38-741594975E6C}" type="slidenum">
              <a:rPr lang="en-US" smtClean="0"/>
              <a:t>3</a:t>
            </a:fld>
            <a:endParaRPr lang="en-US" dirty="0"/>
          </a:p>
        </p:txBody>
      </p:sp>
    </p:spTree>
    <p:extLst>
      <p:ext uri="{BB962C8B-B14F-4D97-AF65-F5344CB8AC3E}">
        <p14:creationId xmlns:p14="http://schemas.microsoft.com/office/powerpoint/2010/main" val="1317944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rPr>
              <a:t>People often mistakenly believe that everyone has the right to an attorney if they can’t afford one– but that’s only true if you’re accused of a crime </a:t>
            </a:r>
            <a:r>
              <a:rPr lang="en-US" sz="1800" dirty="0">
                <a:effectLst/>
                <a:latin typeface="Calibri" panose="020F0502020204030204" pitchFamily="34" charset="0"/>
                <a:ea typeface="Calibri" panose="020F0502020204030204" pitchFamily="34" charset="0"/>
              </a:rPr>
              <a:t>and given a public defender. </a:t>
            </a:r>
          </a:p>
        </p:txBody>
      </p:sp>
      <p:sp>
        <p:nvSpPr>
          <p:cNvPr id="4" name="Slide Number Placeholder 3"/>
          <p:cNvSpPr>
            <a:spLocks noGrp="1"/>
          </p:cNvSpPr>
          <p:nvPr>
            <p:ph type="sldNum" sz="quarter" idx="10"/>
          </p:nvPr>
        </p:nvSpPr>
        <p:spPr/>
        <p:txBody>
          <a:bodyPr/>
          <a:lstStyle/>
          <a:p>
            <a:fld id="{964C568F-12BB-7142-8E52-F1A939958451}" type="slidenum">
              <a:rPr lang="en-US" smtClean="0"/>
              <a:t>4</a:t>
            </a:fld>
            <a:endParaRPr lang="en-US" dirty="0"/>
          </a:p>
        </p:txBody>
      </p:sp>
    </p:spTree>
    <p:extLst>
      <p:ext uri="{BB962C8B-B14F-4D97-AF65-F5344CB8AC3E}">
        <p14:creationId xmlns:p14="http://schemas.microsoft.com/office/powerpoint/2010/main" val="3155898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919cb2cd26_0_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919cb2cd26_0_11:notes"/>
          <p:cNvSpPr txBox="1">
            <a:spLocks noGrp="1"/>
          </p:cNvSpPr>
          <p:nvPr>
            <p:ph type="body" idx="1"/>
          </p:nvPr>
        </p:nvSpPr>
        <p:spPr>
          <a:xfrm>
            <a:off x="701040" y="4473893"/>
            <a:ext cx="5608320" cy="3660610"/>
          </a:xfrm>
          <a:prstGeom prst="rect">
            <a:avLst/>
          </a:prstGeom>
          <a:noFill/>
          <a:ln>
            <a:noFill/>
          </a:ln>
        </p:spPr>
        <p:txBody>
          <a:bodyPr spcFirstLastPara="1" wrap="square" lIns="93148" tIns="46561" rIns="93148" bIns="46561"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sz="1800" dirty="0">
                <a:effectLst/>
                <a:latin typeface="Calibri" panose="020F0502020204030204" pitchFamily="34" charset="0"/>
                <a:ea typeface="Calibri" panose="020F0502020204030204" pitchFamily="34" charset="0"/>
              </a:rPr>
              <a:t>If you’re the victim of a greedy landlord, or shady employer, you’re left to fend for yourself. </a:t>
            </a:r>
            <a:endParaRPr lang="en-US" sz="1800" strike="sngStrike" dirty="0">
              <a:effectLst/>
              <a:latin typeface="Calibri" panose="020F0502020204030204" pitchFamily="34" charset="0"/>
              <a:ea typeface="Calibri" panose="020F0502020204030204" pitchFamily="34" charset="0"/>
            </a:endParaRPr>
          </a:p>
          <a:p>
            <a:pPr>
              <a:buSzPts val="1400"/>
            </a:pPr>
            <a:endParaRPr lang="en-US" dirty="0"/>
          </a:p>
          <a:p>
            <a:pPr>
              <a:buSzPts val="1400"/>
            </a:pPr>
            <a:r>
              <a:rPr lang="en-US" dirty="0"/>
              <a:t>In the civil justice system, which includes things like family law, healthcare, housing and veterans, there are 150 million new cases every year. Most of these cases will never require representation in court, but they DO require information and guidance from a lawyer. While the law provides many legal protections for the vulnerable, most of these protections are hidden to anyone without legal training or skill. </a:t>
            </a:r>
          </a:p>
          <a:p>
            <a:pPr>
              <a:buSzPts val="1400"/>
            </a:pPr>
            <a:endParaRPr lang="en-US" dirty="0"/>
          </a:p>
          <a:p>
            <a:pPr>
              <a:buSzPts val="1400"/>
            </a:pPr>
            <a:r>
              <a:rPr lang="en-US" dirty="0"/>
              <a:t>As one example of that, when veterans were helped by a lawyer, their success in receiving benefits owed to them was 144% higher than when filing claims w/o help. So a small action from a lawyer can have a life-changing impact on a client.</a:t>
            </a:r>
          </a:p>
          <a:p>
            <a:pPr>
              <a:buSzPts val="1400"/>
            </a:pPr>
            <a:endParaRPr lang="en-US" dirty="0"/>
          </a:p>
        </p:txBody>
      </p:sp>
      <p:sp>
        <p:nvSpPr>
          <p:cNvPr id="220" name="Google Shape;220;g919cb2cd26_0_11:notes"/>
          <p:cNvSpPr txBox="1">
            <a:spLocks noGrp="1"/>
          </p:cNvSpPr>
          <p:nvPr>
            <p:ph type="sldNum" idx="12"/>
          </p:nvPr>
        </p:nvSpPr>
        <p:spPr>
          <a:xfrm>
            <a:off x="3970938" y="8829968"/>
            <a:ext cx="3037840" cy="466345"/>
          </a:xfrm>
          <a:prstGeom prst="rect">
            <a:avLst/>
          </a:prstGeom>
          <a:noFill/>
          <a:ln>
            <a:noFill/>
          </a:ln>
        </p:spPr>
        <p:txBody>
          <a:bodyPr spcFirstLastPara="1" wrap="square" lIns="93148" tIns="46561" rIns="93148" bIns="46561" anchor="b" anchorCtr="0">
            <a:noAutofit/>
          </a:bodyPr>
          <a:lstStyle/>
          <a:p>
            <a:pPr>
              <a:buSzPts val="1400"/>
            </a:pPr>
            <a:fld id="{00000000-1234-1234-1234-123412341234}" type="slidenum">
              <a:rPr lang="en-US"/>
              <a:pPr>
                <a:buSzPts val="1400"/>
              </a:pPr>
              <a:t>5</a:t>
            </a:fld>
            <a:endParaRPr dirty="0"/>
          </a:p>
        </p:txBody>
      </p:sp>
    </p:spTree>
    <p:extLst>
      <p:ext uri="{BB962C8B-B14F-4D97-AF65-F5344CB8AC3E}">
        <p14:creationId xmlns:p14="http://schemas.microsoft.com/office/powerpoint/2010/main" val="2577194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how many people cannot afford an attorney? According to the Legal Services Corporation which works with legal aids across the country, </a:t>
            </a:r>
          </a:p>
        </p:txBody>
      </p:sp>
      <p:sp>
        <p:nvSpPr>
          <p:cNvPr id="4" name="Slide Number Placeholder 3"/>
          <p:cNvSpPr>
            <a:spLocks noGrp="1"/>
          </p:cNvSpPr>
          <p:nvPr>
            <p:ph type="sldNum" sz="quarter" idx="10"/>
          </p:nvPr>
        </p:nvSpPr>
        <p:spPr/>
        <p:txBody>
          <a:bodyPr/>
          <a:lstStyle/>
          <a:p>
            <a:fld id="{964C568F-12BB-7142-8E52-F1A939958451}" type="slidenum">
              <a:rPr lang="en-US" smtClean="0"/>
              <a:t>6</a:t>
            </a:fld>
            <a:endParaRPr lang="en-US" dirty="0"/>
          </a:p>
        </p:txBody>
      </p:sp>
    </p:spTree>
    <p:extLst>
      <p:ext uri="{BB962C8B-B14F-4D97-AF65-F5344CB8AC3E}">
        <p14:creationId xmlns:p14="http://schemas.microsoft.com/office/powerpoint/2010/main" val="4106565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100 million – 1 out of every 3 Americans. And out of those 100 million – how many had legal problems in the last year?</a:t>
            </a:r>
          </a:p>
        </p:txBody>
      </p:sp>
      <p:sp>
        <p:nvSpPr>
          <p:cNvPr id="4" name="Slide Number Placeholder 3"/>
          <p:cNvSpPr>
            <a:spLocks noGrp="1"/>
          </p:cNvSpPr>
          <p:nvPr>
            <p:ph type="sldNum" sz="quarter" idx="10"/>
          </p:nvPr>
        </p:nvSpPr>
        <p:spPr/>
        <p:txBody>
          <a:bodyPr/>
          <a:lstStyle/>
          <a:p>
            <a:fld id="{964C568F-12BB-7142-8E52-F1A939958451}" type="slidenum">
              <a:rPr lang="en-US" smtClean="0"/>
              <a:t>7</a:t>
            </a:fld>
            <a:endParaRPr lang="en-US" dirty="0"/>
          </a:p>
        </p:txBody>
      </p:sp>
    </p:spTree>
    <p:extLst>
      <p:ext uri="{BB962C8B-B14F-4D97-AF65-F5344CB8AC3E}">
        <p14:creationId xmlns:p14="http://schemas.microsoft.com/office/powerpoint/2010/main" val="1978496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lot. The research shows that about 75% of the households had at least one legal problem – and that an astounding 37 million were turned away from legal help. These are people who qualified for legal aid but who were turned away because there’s not enough places to get it. </a:t>
            </a:r>
            <a:r>
              <a:rPr lang="en-US" sz="1800" dirty="0">
                <a:effectLst/>
                <a:latin typeface="Calibri" panose="020F0502020204030204" pitchFamily="34" charset="0"/>
                <a:ea typeface="Calibri" panose="020F0502020204030204" pitchFamily="34" charset="0"/>
              </a:rPr>
              <a:t>To put that in perspective, if you picture a stadium seating 60,000 filled to capacity with low-income people needing legal advice, there would be 6legal aid attorneys available to meet the need. And if those 6 attorneys met with each person for just 30 minutes to give advice, it would take them 6 months working 24/7 with no bathroom breaks to see everyone. In other words, there’s a significant challenge! </a:t>
            </a:r>
          </a:p>
          <a:p>
            <a:endParaRPr lang="en-US" dirty="0"/>
          </a:p>
        </p:txBody>
      </p:sp>
      <p:sp>
        <p:nvSpPr>
          <p:cNvPr id="4" name="Slide Number Placeholder 3"/>
          <p:cNvSpPr>
            <a:spLocks noGrp="1"/>
          </p:cNvSpPr>
          <p:nvPr>
            <p:ph type="sldNum" sz="quarter" idx="5"/>
          </p:nvPr>
        </p:nvSpPr>
        <p:spPr/>
        <p:txBody>
          <a:bodyPr/>
          <a:lstStyle/>
          <a:p>
            <a:fld id="{FCA15742-E2CE-4E55-AB38-741594975E6C}" type="slidenum">
              <a:rPr lang="en-US" smtClean="0"/>
              <a:t>8</a:t>
            </a:fld>
            <a:endParaRPr lang="en-US" dirty="0"/>
          </a:p>
        </p:txBody>
      </p:sp>
    </p:spTree>
    <p:extLst>
      <p:ext uri="{BB962C8B-B14F-4D97-AF65-F5344CB8AC3E}">
        <p14:creationId xmlns:p14="http://schemas.microsoft.com/office/powerpoint/2010/main" val="2310861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rPr>
              <a:t>Every second, someone is turned away.</a:t>
            </a:r>
          </a:p>
          <a:p>
            <a:pPr defTabSz="931637">
              <a:defRPr/>
            </a:pPr>
            <a:endParaRPr lang="en-US" i="1" dirty="0"/>
          </a:p>
          <a:p>
            <a:endParaRPr lang="en-US" dirty="0"/>
          </a:p>
        </p:txBody>
      </p:sp>
      <p:sp>
        <p:nvSpPr>
          <p:cNvPr id="4" name="Slide Number Placeholder 3"/>
          <p:cNvSpPr>
            <a:spLocks noGrp="1"/>
          </p:cNvSpPr>
          <p:nvPr>
            <p:ph type="sldNum" sz="quarter" idx="10"/>
          </p:nvPr>
        </p:nvSpPr>
        <p:spPr/>
        <p:txBody>
          <a:bodyPr/>
          <a:lstStyle/>
          <a:p>
            <a:fld id="{964C568F-12BB-7142-8E52-F1A939958451}" type="slidenum">
              <a:rPr lang="en-US" smtClean="0"/>
              <a:t>9</a:t>
            </a:fld>
            <a:endParaRPr lang="en-US" dirty="0"/>
          </a:p>
        </p:txBody>
      </p:sp>
    </p:spTree>
    <p:extLst>
      <p:ext uri="{BB962C8B-B14F-4D97-AF65-F5344CB8AC3E}">
        <p14:creationId xmlns:p14="http://schemas.microsoft.com/office/powerpoint/2010/main" val="2033672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251DD-22D4-0179-2601-42630E5B4B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C4792B-D591-40FF-BBE6-15090E5753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C9B3E3B-9892-59C6-B8FB-D3AE5CC8ED5C}"/>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5" name="Footer Placeholder 4">
            <a:extLst>
              <a:ext uri="{FF2B5EF4-FFF2-40B4-BE49-F238E27FC236}">
                <a16:creationId xmlns:a16="http://schemas.microsoft.com/office/drawing/2014/main" id="{5B970F3F-B408-A881-6E86-903C0B7C46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BFBE13-833C-7158-FAAC-C27FD65D6ED7}"/>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482027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86218-65E2-9823-0E5C-FC5C9D901F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0025CC-C177-93CF-9D0E-A1790C3393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A0E-970D-FBBE-BC74-F05BDD4BCB80}"/>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5" name="Footer Placeholder 4">
            <a:extLst>
              <a:ext uri="{FF2B5EF4-FFF2-40B4-BE49-F238E27FC236}">
                <a16:creationId xmlns:a16="http://schemas.microsoft.com/office/drawing/2014/main" id="{6CBC3E20-02A8-A514-589B-9557AFCFFC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C17962-E26E-52A3-A85B-AB4488B574E0}"/>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794444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BF6C4D-A57B-7986-4F19-1BD3CBF7C05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5A3869-B004-2476-4F71-6DB5D7CC5D6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57386D-4DEE-73B7-4AFD-46AB0D04DEE9}"/>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5" name="Footer Placeholder 4">
            <a:extLst>
              <a:ext uri="{FF2B5EF4-FFF2-40B4-BE49-F238E27FC236}">
                <a16:creationId xmlns:a16="http://schemas.microsoft.com/office/drawing/2014/main" id="{A7EA56C0-162F-C1DB-84D3-449D808F5B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E9F4E-5541-674A-767E-B3E95F4DB8AF}"/>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525194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75082-37F8-849E-CD1F-C1F1FF9298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3F3AA9-BE70-FE88-7466-A35CE731C03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94EC48-0811-63FD-5E0D-D012CF88A5D3}"/>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5" name="Footer Placeholder 4">
            <a:extLst>
              <a:ext uri="{FF2B5EF4-FFF2-40B4-BE49-F238E27FC236}">
                <a16:creationId xmlns:a16="http://schemas.microsoft.com/office/drawing/2014/main" id="{FA3385F4-44AA-946F-EF17-E376A46ED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AE47F5-960B-E932-26D2-4B42DEBB2E5B}"/>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2585991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71883-7B3F-6CCE-4E60-CED0C39833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9238CB-FA05-9EA6-8901-2D13BC374D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C86EFC-EF5E-AA37-719D-C64ECFAF1396}"/>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5" name="Footer Placeholder 4">
            <a:extLst>
              <a:ext uri="{FF2B5EF4-FFF2-40B4-BE49-F238E27FC236}">
                <a16:creationId xmlns:a16="http://schemas.microsoft.com/office/drawing/2014/main" id="{6219B666-6B12-2897-0A69-B4C70FE965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731E7-AE00-DFAD-ABCB-33B6A81F7313}"/>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258586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22FAA-6137-1683-5B93-B4E6D4AE4B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BD70C0-0D12-50F8-8182-FC1490E458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17AF63-E2DF-9722-29B3-B1EDBD92D2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8CE68C-F57E-2E2C-1D2F-39D9B10B8B07}"/>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6" name="Footer Placeholder 5">
            <a:extLst>
              <a:ext uri="{FF2B5EF4-FFF2-40B4-BE49-F238E27FC236}">
                <a16:creationId xmlns:a16="http://schemas.microsoft.com/office/drawing/2014/main" id="{FEAAF593-B22A-3049-DA1F-2F9BCB6617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7C7AF2-F4A2-E1EE-78D3-1DF1AD18DE00}"/>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339200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93087-026E-2D35-A837-30C026D6F09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04FEAF-9BDE-A23E-A97F-72029B9360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545B525-8EED-AA21-9492-AE10FCDD2C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1532582-9C1B-3ADD-10C5-E04DF02EEF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BA7D32-4C3A-313E-1483-173911821E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A5D68F-F667-7FC2-D191-113A267BD29C}"/>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8" name="Footer Placeholder 7">
            <a:extLst>
              <a:ext uri="{FF2B5EF4-FFF2-40B4-BE49-F238E27FC236}">
                <a16:creationId xmlns:a16="http://schemas.microsoft.com/office/drawing/2014/main" id="{231C680D-0BD3-E47E-3E60-FE5DFBFD6E9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3A1A91-28E0-CA9F-4960-2930F2FF380B}"/>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341815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7DA6-A09F-A7A4-A0CC-C45EF03644E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5CF3D0-3E5B-A993-31E5-FE9E0EC30506}"/>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4" name="Footer Placeholder 3">
            <a:extLst>
              <a:ext uri="{FF2B5EF4-FFF2-40B4-BE49-F238E27FC236}">
                <a16:creationId xmlns:a16="http://schemas.microsoft.com/office/drawing/2014/main" id="{552FC1C8-CD1A-68A9-D6BF-502603B679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04D889-97C5-8DC4-E04F-23FD73157329}"/>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739619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89855C-118B-1656-4078-84B2A2D6D144}"/>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3" name="Footer Placeholder 2">
            <a:extLst>
              <a:ext uri="{FF2B5EF4-FFF2-40B4-BE49-F238E27FC236}">
                <a16:creationId xmlns:a16="http://schemas.microsoft.com/office/drawing/2014/main" id="{B842C71A-A183-AA10-4527-991EA9E25D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78168D-F601-F0C2-62F5-2BF8118F27A0}"/>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4282109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0F5AF-F5D8-1B12-FC95-095EE9C781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AEA33A-905A-8B9F-F9C3-12F91B08C9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4E69A8-5595-975D-0ED5-DEFCA984C7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9146CB-28AC-1D34-6CB3-55CFD3D9C68F}"/>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6" name="Footer Placeholder 5">
            <a:extLst>
              <a:ext uri="{FF2B5EF4-FFF2-40B4-BE49-F238E27FC236}">
                <a16:creationId xmlns:a16="http://schemas.microsoft.com/office/drawing/2014/main" id="{06D0C29B-0748-5BA6-7D8B-CBA82065CA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15A2ED-CC3F-E673-671E-D8A565E52EF4}"/>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2476979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770A1-79B9-7269-1C3C-19B27DE110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D2F576-016E-3F3A-A6A9-0E333458A5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0FD2B9-71F0-B76B-13F1-FDCAD20022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2C088A-513A-5C69-A971-2BBB915B9ABB}"/>
              </a:ext>
            </a:extLst>
          </p:cNvPr>
          <p:cNvSpPr>
            <a:spLocks noGrp="1"/>
          </p:cNvSpPr>
          <p:nvPr>
            <p:ph type="dt" sz="half" idx="10"/>
          </p:nvPr>
        </p:nvSpPr>
        <p:spPr>
          <a:xfrm>
            <a:off x="838200" y="6356350"/>
            <a:ext cx="2743200" cy="365125"/>
          </a:xfrm>
          <a:prstGeom prst="rect">
            <a:avLst/>
          </a:prstGeom>
        </p:spPr>
        <p:txBody>
          <a:bodyPr/>
          <a:lstStyle/>
          <a:p>
            <a:fld id="{D1F67E8D-8336-4B16-BC85-76C2204DC44E}" type="datetimeFigureOut">
              <a:rPr lang="en-US" smtClean="0"/>
              <a:t>5/18/23</a:t>
            </a:fld>
            <a:endParaRPr lang="en-US"/>
          </a:p>
        </p:txBody>
      </p:sp>
      <p:sp>
        <p:nvSpPr>
          <p:cNvPr id="6" name="Footer Placeholder 5">
            <a:extLst>
              <a:ext uri="{FF2B5EF4-FFF2-40B4-BE49-F238E27FC236}">
                <a16:creationId xmlns:a16="http://schemas.microsoft.com/office/drawing/2014/main" id="{B2EBCA00-36D7-8225-5B1A-F88BC2C3F2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02FE8B-657D-B2FD-2D60-5BEC52C0086E}"/>
              </a:ext>
            </a:extLst>
          </p:cNvPr>
          <p:cNvSpPr>
            <a:spLocks noGrp="1"/>
          </p:cNvSpPr>
          <p:nvPr>
            <p:ph type="sldNum" sz="quarter" idx="12"/>
          </p:nvPr>
        </p:nvSpPr>
        <p:spPr/>
        <p:txBody>
          <a:bodyPr/>
          <a:lstStyle/>
          <a:p>
            <a:fld id="{72C0C73D-7F09-4DF4-86A2-098F4745D898}" type="slidenum">
              <a:rPr lang="en-US" smtClean="0"/>
              <a:t>‹#›</a:t>
            </a:fld>
            <a:endParaRPr lang="en-US"/>
          </a:p>
        </p:txBody>
      </p:sp>
    </p:spTree>
    <p:extLst>
      <p:ext uri="{BB962C8B-B14F-4D97-AF65-F5344CB8AC3E}">
        <p14:creationId xmlns:p14="http://schemas.microsoft.com/office/powerpoint/2010/main" val="3397267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E2010F-F7ED-B48D-BC02-2B93A15C7D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669BAF6-8584-55F4-DAB5-0B613D4182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36CDAE-3E0F-0649-C6A2-71AEFA2326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F67E8D-8336-4B16-BC85-76C2204DC44E}" type="datetimeFigureOut">
              <a:rPr lang="en-US" smtClean="0"/>
              <a:t>5/18/23</a:t>
            </a:fld>
            <a:endParaRPr lang="en-US"/>
          </a:p>
        </p:txBody>
      </p:sp>
      <p:sp>
        <p:nvSpPr>
          <p:cNvPr id="5" name="Footer Placeholder 4">
            <a:extLst>
              <a:ext uri="{FF2B5EF4-FFF2-40B4-BE49-F238E27FC236}">
                <a16:creationId xmlns:a16="http://schemas.microsoft.com/office/drawing/2014/main" id="{5DD356C3-044D-3DB1-54D6-A4AA540CA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BDCEB5C-CB66-D37F-C724-A1178A7DB5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C0C73D-7F09-4DF4-86A2-098F4745D898}" type="slidenum">
              <a:rPr lang="en-US" smtClean="0"/>
              <a:t>‹#›</a:t>
            </a:fld>
            <a:endParaRPr lang="en-US"/>
          </a:p>
        </p:txBody>
      </p:sp>
      <p:grpSp>
        <p:nvGrpSpPr>
          <p:cNvPr id="7" name="Group 6">
            <a:extLst>
              <a:ext uri="{FF2B5EF4-FFF2-40B4-BE49-F238E27FC236}">
                <a16:creationId xmlns:a16="http://schemas.microsoft.com/office/drawing/2014/main" id="{9E4CEC5E-D877-37E4-7EB7-BD0C28077153}"/>
              </a:ext>
            </a:extLst>
          </p:cNvPr>
          <p:cNvGrpSpPr/>
          <p:nvPr userDrawn="1"/>
        </p:nvGrpSpPr>
        <p:grpSpPr>
          <a:xfrm>
            <a:off x="838200" y="6381550"/>
            <a:ext cx="10515600" cy="260798"/>
            <a:chOff x="811730" y="6381550"/>
            <a:chExt cx="10515600" cy="260798"/>
          </a:xfrm>
        </p:grpSpPr>
        <p:sp>
          <p:nvSpPr>
            <p:cNvPr id="8" name="Content Placeholder 2">
              <a:extLst>
                <a:ext uri="{FF2B5EF4-FFF2-40B4-BE49-F238E27FC236}">
                  <a16:creationId xmlns:a16="http://schemas.microsoft.com/office/drawing/2014/main" id="{1358EF9C-85AB-48D0-8346-140C9C88C617}"/>
                </a:ext>
              </a:extLst>
            </p:cNvPr>
            <p:cNvSpPr txBox="1">
              <a:spLocks/>
            </p:cNvSpPr>
            <p:nvPr/>
          </p:nvSpPr>
          <p:spPr>
            <a:xfrm>
              <a:off x="5523296" y="6381550"/>
              <a:ext cx="5804034" cy="26079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lnSpc>
                  <a:spcPct val="100000"/>
                </a:lnSpc>
                <a:spcBef>
                  <a:spcPts val="0"/>
                </a:spcBef>
                <a:buFontTx/>
                <a:buNone/>
              </a:pPr>
              <a:r>
                <a:rPr lang="en-US" sz="1000" i="1" dirty="0">
                  <a:solidFill>
                    <a:schemeClr val="bg1">
                      <a:lumMod val="65000"/>
                    </a:schemeClr>
                  </a:solidFill>
                  <a:latin typeface="Greycliff CF" charset="0"/>
                  <a:ea typeface="Greycliff CF" charset="0"/>
                  <a:cs typeface="Greycliff CF" charset="0"/>
                </a:rPr>
                <a:t>Copyright © 2023 Administer Justice. All rights reserved. Duplication in part or in whole prohibited.</a:t>
              </a:r>
            </a:p>
          </p:txBody>
        </p:sp>
        <p:pic>
          <p:nvPicPr>
            <p:cNvPr id="9" name="Picture 8">
              <a:extLst>
                <a:ext uri="{FF2B5EF4-FFF2-40B4-BE49-F238E27FC236}">
                  <a16:creationId xmlns:a16="http://schemas.microsoft.com/office/drawing/2014/main" id="{BB4FEDBC-90F3-42E3-9750-777A3EFE548B}"/>
                </a:ext>
              </a:extLst>
            </p:cNvPr>
            <p:cNvPicPr>
              <a:picLocks noChangeAspect="1"/>
            </p:cNvPicPr>
            <p:nvPr/>
          </p:nvPicPr>
          <p:blipFill>
            <a:blip r:embed="rId13"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811730" y="6382590"/>
              <a:ext cx="1500739" cy="230883"/>
            </a:xfrm>
            <a:prstGeom prst="rect">
              <a:avLst/>
            </a:prstGeom>
          </p:spPr>
        </p:pic>
      </p:grpSp>
    </p:spTree>
    <p:extLst>
      <p:ext uri="{BB962C8B-B14F-4D97-AF65-F5344CB8AC3E}">
        <p14:creationId xmlns:p14="http://schemas.microsoft.com/office/powerpoint/2010/main" val="1524928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Greycliff CF"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reycliff CF"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eycliff CF"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reycliff CF"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eycliff CF"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eycliff CF"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8.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A0669A8-468C-0EC9-6FDB-067B3B731FEA}"/>
              </a:ext>
            </a:extLst>
          </p:cNvPr>
          <p:cNvSpPr/>
          <p:nvPr/>
        </p:nvSpPr>
        <p:spPr>
          <a:xfrm>
            <a:off x="-1"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solidFill>
            </a:endParaRPr>
          </a:p>
        </p:txBody>
      </p:sp>
      <p:pic>
        <p:nvPicPr>
          <p:cNvPr id="15" name="Picture 14" descr="A busy city street&#10;&#10;Description automatically generated with medium confidence">
            <a:extLst>
              <a:ext uri="{FF2B5EF4-FFF2-40B4-BE49-F238E27FC236}">
                <a16:creationId xmlns:a16="http://schemas.microsoft.com/office/drawing/2014/main" id="{05B65CD7-0D9B-3D66-D378-4484B25B8E46}"/>
              </a:ext>
            </a:extLst>
          </p:cNvPr>
          <p:cNvPicPr>
            <a:picLocks noChangeAspect="1"/>
          </p:cNvPicPr>
          <p:nvPr/>
        </p:nvPicPr>
        <p:blipFill rotWithShape="1">
          <a:blip r:embed="rId3" cstate="email">
            <a:alphaModFix amt="3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 y="0"/>
            <a:ext cx="5226909" cy="6858000"/>
          </a:xfrm>
          <a:prstGeom prst="rect">
            <a:avLst/>
          </a:prstGeom>
        </p:spPr>
      </p:pic>
      <p:sp>
        <p:nvSpPr>
          <p:cNvPr id="2" name="TextBox 1">
            <a:extLst>
              <a:ext uri="{FF2B5EF4-FFF2-40B4-BE49-F238E27FC236}">
                <a16:creationId xmlns:a16="http://schemas.microsoft.com/office/drawing/2014/main" id="{7FD44AA9-BE2F-95E9-17C0-DC158E1B37E4}"/>
              </a:ext>
            </a:extLst>
          </p:cNvPr>
          <p:cNvSpPr txBox="1"/>
          <p:nvPr/>
        </p:nvSpPr>
        <p:spPr>
          <a:xfrm>
            <a:off x="4558938" y="2126504"/>
            <a:ext cx="7267836" cy="3194721"/>
          </a:xfrm>
          <a:prstGeom prst="rect">
            <a:avLst/>
          </a:prstGeom>
          <a:noFill/>
        </p:spPr>
        <p:txBody>
          <a:bodyPr wrap="square" rtlCol="0">
            <a:spAutoFit/>
          </a:bodyPr>
          <a:lstStyle/>
          <a:p>
            <a:pPr algn="r">
              <a:lnSpc>
                <a:spcPct val="70000"/>
              </a:lnSpc>
            </a:pPr>
            <a:r>
              <a:rPr lang="en-US" sz="9600" b="1">
                <a:solidFill>
                  <a:schemeClr val="bg1"/>
                </a:solidFill>
                <a:latin typeface="Greycliff CF Extra Bold" pitchFamily="2" charset="77"/>
              </a:rPr>
              <a:t>EXPLORE GOSPEL JUSTICE</a:t>
            </a:r>
          </a:p>
        </p:txBody>
      </p:sp>
      <p:sp>
        <p:nvSpPr>
          <p:cNvPr id="9" name="TextBox 8">
            <a:extLst>
              <a:ext uri="{FF2B5EF4-FFF2-40B4-BE49-F238E27FC236}">
                <a16:creationId xmlns:a16="http://schemas.microsoft.com/office/drawing/2014/main" id="{ECF66A02-F85A-0ED8-C5CA-F2BE3D3E5511}"/>
              </a:ext>
            </a:extLst>
          </p:cNvPr>
          <p:cNvSpPr txBox="1"/>
          <p:nvPr/>
        </p:nvSpPr>
        <p:spPr>
          <a:xfrm>
            <a:off x="5472149" y="5462636"/>
            <a:ext cx="6354625" cy="584775"/>
          </a:xfrm>
          <a:prstGeom prst="rect">
            <a:avLst/>
          </a:prstGeom>
          <a:noFill/>
        </p:spPr>
        <p:txBody>
          <a:bodyPr wrap="none" rtlCol="0">
            <a:spAutoFit/>
          </a:bodyPr>
          <a:lstStyle/>
          <a:p>
            <a:r>
              <a:rPr lang="en-US" sz="3200" b="0" i="0" dirty="0">
                <a:solidFill>
                  <a:schemeClr val="bg1"/>
                </a:solidFill>
                <a:effectLst/>
                <a:latin typeface="Greycliff CF" pitchFamily="2" charset="77"/>
              </a:rPr>
              <a:t>The Ministry of Administer Justice</a:t>
            </a:r>
            <a:endParaRPr lang="en-US" sz="3200" b="1" dirty="0">
              <a:solidFill>
                <a:schemeClr val="bg1"/>
              </a:solidFill>
              <a:latin typeface="Greycliff CF" pitchFamily="2" charset="77"/>
            </a:endParaRPr>
          </a:p>
        </p:txBody>
      </p:sp>
      <p:cxnSp>
        <p:nvCxnSpPr>
          <p:cNvPr id="11" name="Straight Connector 10">
            <a:extLst>
              <a:ext uri="{FF2B5EF4-FFF2-40B4-BE49-F238E27FC236}">
                <a16:creationId xmlns:a16="http://schemas.microsoft.com/office/drawing/2014/main" id="{4A287CAD-CA77-122F-A78E-672B814A60E6}"/>
              </a:ext>
            </a:extLst>
          </p:cNvPr>
          <p:cNvCxnSpPr>
            <a:cxnSpLocks/>
          </p:cNvCxnSpPr>
          <p:nvPr/>
        </p:nvCxnSpPr>
        <p:spPr>
          <a:xfrm>
            <a:off x="5371164" y="5368362"/>
            <a:ext cx="6354625" cy="0"/>
          </a:xfrm>
          <a:prstGeom prst="line">
            <a:avLst/>
          </a:prstGeom>
          <a:ln w="38100">
            <a:solidFill>
              <a:schemeClr val="accent3">
                <a:lumMod val="20000"/>
                <a:lumOff val="80000"/>
              </a:schemeClr>
            </a:solidFill>
          </a:ln>
        </p:spPr>
        <p:style>
          <a:lnRef idx="1">
            <a:schemeClr val="accent3"/>
          </a:lnRef>
          <a:fillRef idx="0">
            <a:schemeClr val="accent3"/>
          </a:fillRef>
          <a:effectRef idx="0">
            <a:schemeClr val="accent3"/>
          </a:effectRef>
          <a:fontRef idx="minor">
            <a:schemeClr val="tx1"/>
          </a:fontRef>
        </p:style>
      </p:cxnSp>
      <p:pic>
        <p:nvPicPr>
          <p:cNvPr id="17" name="Picture 16" descr="Text&#10;&#10;Description automatically generated with medium confidence">
            <a:extLst>
              <a:ext uri="{FF2B5EF4-FFF2-40B4-BE49-F238E27FC236}">
                <a16:creationId xmlns:a16="http://schemas.microsoft.com/office/drawing/2014/main" id="{70738181-0349-49BD-EDAA-C7D53895A59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44025" y="254563"/>
            <a:ext cx="3782749" cy="895914"/>
          </a:xfrm>
          <a:prstGeom prst="rect">
            <a:avLst/>
          </a:prstGeom>
        </p:spPr>
      </p:pic>
    </p:spTree>
    <p:extLst>
      <p:ext uri="{BB962C8B-B14F-4D97-AF65-F5344CB8AC3E}">
        <p14:creationId xmlns:p14="http://schemas.microsoft.com/office/powerpoint/2010/main" val="17238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looking out over a city&#10;&#10;Description automatically generated with low confidence">
            <a:extLst>
              <a:ext uri="{FF2B5EF4-FFF2-40B4-BE49-F238E27FC236}">
                <a16:creationId xmlns:a16="http://schemas.microsoft.com/office/drawing/2014/main" id="{9A8EAE3E-F188-6A31-9F85-0F68C4B4088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Google Shape;223;g919cb2cd26_0_11">
            <a:extLst>
              <a:ext uri="{FF2B5EF4-FFF2-40B4-BE49-F238E27FC236}">
                <a16:creationId xmlns:a16="http://schemas.microsoft.com/office/drawing/2014/main" id="{BAC435D5-9120-7AF2-459F-ACCE7716DB50}"/>
              </a:ext>
            </a:extLst>
          </p:cNvPr>
          <p:cNvSpPr/>
          <p:nvPr/>
        </p:nvSpPr>
        <p:spPr>
          <a:xfrm>
            <a:off x="0" y="-1"/>
            <a:ext cx="12192000" cy="6858000"/>
          </a:xfrm>
          <a:prstGeom prst="rect">
            <a:avLst/>
          </a:prstGeom>
          <a:solidFill>
            <a:schemeClr val="accent4">
              <a:alpha val="38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sp>
        <p:nvSpPr>
          <p:cNvPr id="2" name="Google Shape;224;g919cb2cd26_0_11">
            <a:extLst>
              <a:ext uri="{FF2B5EF4-FFF2-40B4-BE49-F238E27FC236}">
                <a16:creationId xmlns:a16="http://schemas.microsoft.com/office/drawing/2014/main" id="{8E543FE2-46FD-7F0E-7735-0B49FD364A80}"/>
              </a:ext>
            </a:extLst>
          </p:cNvPr>
          <p:cNvSpPr txBox="1">
            <a:spLocks/>
          </p:cNvSpPr>
          <p:nvPr/>
        </p:nvSpPr>
        <p:spPr>
          <a:xfrm>
            <a:off x="666585" y="352337"/>
            <a:ext cx="8292394" cy="3765702"/>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Greycliff CF" pitchFamily="2" charset="77"/>
                <a:ea typeface="+mj-ea"/>
                <a:cs typeface="+mj-cs"/>
              </a:defRPr>
            </a:lvl1pPr>
          </a:lstStyle>
          <a:p>
            <a:pPr>
              <a:lnSpc>
                <a:spcPct val="100000"/>
              </a:lnSpc>
              <a:spcBef>
                <a:spcPts val="0"/>
              </a:spcBef>
              <a:buSzPts val="1800"/>
            </a:pPr>
            <a:r>
              <a:rPr lang="en-US" dirty="0"/>
              <a:t>Low-income Americans do not get any or enough legal help for </a:t>
            </a:r>
            <a:r>
              <a:rPr lang="en-US" b="1" dirty="0">
                <a:solidFill>
                  <a:schemeClr val="accent2"/>
                </a:solidFill>
                <a:latin typeface="Greycliff CF Extra Bold" pitchFamily="2" charset="77"/>
              </a:rPr>
              <a:t>92% of their substantial civil legal problems.</a:t>
            </a:r>
            <a:endParaRPr lang="en-US" sz="6600" b="1" dirty="0">
              <a:solidFill>
                <a:schemeClr val="accent2"/>
              </a:solidFill>
              <a:latin typeface="Greycliff CF Extra Bold" pitchFamily="2" charset="77"/>
              <a:ea typeface="Cambria"/>
              <a:cs typeface="Cambria"/>
              <a:sym typeface="Cambria"/>
            </a:endParaRPr>
          </a:p>
        </p:txBody>
      </p:sp>
      <p:grpSp>
        <p:nvGrpSpPr>
          <p:cNvPr id="3" name="Group 2">
            <a:extLst>
              <a:ext uri="{FF2B5EF4-FFF2-40B4-BE49-F238E27FC236}">
                <a16:creationId xmlns:a16="http://schemas.microsoft.com/office/drawing/2014/main" id="{323A826F-25E1-C0E8-F45F-75FD76E0A18B}"/>
              </a:ext>
            </a:extLst>
          </p:cNvPr>
          <p:cNvGrpSpPr/>
          <p:nvPr/>
        </p:nvGrpSpPr>
        <p:grpSpPr>
          <a:xfrm>
            <a:off x="232742" y="6323201"/>
            <a:ext cx="11858158" cy="393374"/>
            <a:chOff x="232742" y="6434041"/>
            <a:chExt cx="11858158" cy="393374"/>
          </a:xfrm>
        </p:grpSpPr>
        <p:sp>
          <p:nvSpPr>
            <p:cNvPr id="4" name="Google Shape;238;g8f10744223_0_18">
              <a:extLst>
                <a:ext uri="{FF2B5EF4-FFF2-40B4-BE49-F238E27FC236}">
                  <a16:creationId xmlns:a16="http://schemas.microsoft.com/office/drawing/2014/main" id="{DCCF3654-C019-5C58-D819-7E823B1BFF7F}"/>
                </a:ext>
              </a:extLst>
            </p:cNvPr>
            <p:cNvSpPr txBox="1"/>
            <p:nvPr/>
          </p:nvSpPr>
          <p:spPr>
            <a:xfrm>
              <a:off x="6096000" y="6515890"/>
              <a:ext cx="5994900" cy="2319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A5A5A5"/>
                </a:buClr>
                <a:buSzPts val="1000"/>
                <a:buFont typeface="Arial"/>
                <a:buNone/>
              </a:pPr>
              <a:r>
                <a:rPr lang="en-US" sz="1000" b="0" i="1" u="none" strike="noStrike" cap="none" dirty="0">
                  <a:solidFill>
                    <a:schemeClr val="tx1">
                      <a:lumMod val="50000"/>
                      <a:lumOff val="50000"/>
                    </a:schemeClr>
                  </a:solidFill>
                  <a:latin typeface="Arial"/>
                  <a:ea typeface="Arial"/>
                  <a:cs typeface="Arial"/>
                  <a:sym typeface="Arial"/>
                </a:rPr>
                <a:t>Copyright © </a:t>
              </a:r>
              <a:r>
                <a:rPr lang="en-US" sz="1000" i="1" dirty="0">
                  <a:solidFill>
                    <a:schemeClr val="tx1">
                      <a:lumMod val="50000"/>
                      <a:lumOff val="50000"/>
                    </a:schemeClr>
                  </a:solidFill>
                  <a:latin typeface="Arial"/>
                  <a:ea typeface="Arial"/>
                  <a:cs typeface="Arial"/>
                  <a:sym typeface="Arial"/>
                </a:rPr>
                <a:t>2022</a:t>
              </a:r>
              <a:r>
                <a:rPr lang="en-US" sz="1000" b="0" i="1" u="none" strike="noStrike" cap="none" dirty="0">
                  <a:solidFill>
                    <a:schemeClr val="tx1">
                      <a:lumMod val="50000"/>
                      <a:lumOff val="50000"/>
                    </a:schemeClr>
                  </a:solidFill>
                  <a:latin typeface="Arial"/>
                  <a:ea typeface="Arial"/>
                  <a:cs typeface="Arial"/>
                  <a:sym typeface="Arial"/>
                </a:rPr>
                <a:t> Administer Justice. All rights reserved. Duplication in part or in whole prohibited.</a:t>
              </a:r>
              <a:endParaRPr sz="1400" b="0" i="0" u="none" strike="noStrike" cap="none" dirty="0">
                <a:solidFill>
                  <a:schemeClr val="tx1">
                    <a:lumMod val="50000"/>
                    <a:lumOff val="50000"/>
                  </a:schemeClr>
                </a:solidFill>
                <a:latin typeface="Arial"/>
                <a:ea typeface="Arial"/>
                <a:cs typeface="Arial"/>
                <a:sym typeface="Arial"/>
              </a:endParaRPr>
            </a:p>
          </p:txBody>
        </p:sp>
        <p:pic>
          <p:nvPicPr>
            <p:cNvPr id="5" name="Google Shape;239;g8f10744223_0_18">
              <a:extLst>
                <a:ext uri="{FF2B5EF4-FFF2-40B4-BE49-F238E27FC236}">
                  <a16:creationId xmlns:a16="http://schemas.microsoft.com/office/drawing/2014/main" id="{3A75ADBD-3752-ABE6-A1FE-C42D40CCD1F8}"/>
                </a:ext>
              </a:extLst>
            </p:cNvPr>
            <p:cNvPicPr preferRelativeResize="0"/>
            <p:nvPr/>
          </p:nvPicPr>
          <p:blipFill>
            <a:blip r:embed="rId4" cstate="email">
              <a:alphaModFix amt="70000"/>
              <a:extLst>
                <a:ext uri="{28A0092B-C50C-407E-A947-70E740481C1C}">
                  <a14:useLocalDpi xmlns:a14="http://schemas.microsoft.com/office/drawing/2010/main"/>
                </a:ext>
              </a:extLst>
            </a:blip>
            <a:srcRect/>
            <a:stretch/>
          </p:blipFill>
          <p:spPr>
            <a:xfrm>
              <a:off x="232742" y="6434041"/>
              <a:ext cx="1660910" cy="393374"/>
            </a:xfrm>
            <a:prstGeom prst="rect">
              <a:avLst/>
            </a:prstGeom>
            <a:noFill/>
            <a:ln>
              <a:noFill/>
            </a:ln>
          </p:spPr>
        </p:pic>
      </p:grpSp>
      <p:sp>
        <p:nvSpPr>
          <p:cNvPr id="10" name="TextBox 9">
            <a:extLst>
              <a:ext uri="{FF2B5EF4-FFF2-40B4-BE49-F238E27FC236}">
                <a16:creationId xmlns:a16="http://schemas.microsoft.com/office/drawing/2014/main" id="{DA8EF078-2CA9-BC7A-AB84-3FF49E7A71F3}"/>
              </a:ext>
            </a:extLst>
          </p:cNvPr>
          <p:cNvSpPr txBox="1"/>
          <p:nvPr/>
        </p:nvSpPr>
        <p:spPr>
          <a:xfrm>
            <a:off x="7675497" y="6043277"/>
            <a:ext cx="4411785" cy="276999"/>
          </a:xfrm>
          <a:prstGeom prst="rect">
            <a:avLst/>
          </a:prstGeom>
          <a:noFill/>
        </p:spPr>
        <p:txBody>
          <a:bodyPr wrap="none" rtlCol="0">
            <a:spAutoFit/>
          </a:bodyPr>
          <a:lstStyle/>
          <a:p>
            <a:pPr algn="r"/>
            <a:r>
              <a:rPr lang="en-US" sz="1200" i="1" dirty="0">
                <a:solidFill>
                  <a:schemeClr val="bg1">
                    <a:lumMod val="65000"/>
                  </a:schemeClr>
                </a:solidFill>
                <a:latin typeface="Greycliff CF" pitchFamily="2" charset="77"/>
              </a:rPr>
              <a:t>Source: 2022 Justice Gap Survey, Legal Services Corporation</a:t>
            </a:r>
          </a:p>
        </p:txBody>
      </p:sp>
    </p:spTree>
    <p:extLst>
      <p:ext uri="{BB962C8B-B14F-4D97-AF65-F5344CB8AC3E}">
        <p14:creationId xmlns:p14="http://schemas.microsoft.com/office/powerpoint/2010/main" val="4286546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B8513A"/>
                </a:solidFill>
                <a:latin typeface="Greycliff CF" charset="0"/>
                <a:ea typeface="Greycliff CF" charset="0"/>
                <a:cs typeface="Greycliff CF" charset="0"/>
              </a:rPr>
              <a:t>Where does the US rank worldwide, out of 140 countries, in terms of providing affordable access to justice?</a:t>
            </a:r>
          </a:p>
        </p:txBody>
      </p:sp>
      <p:sp>
        <p:nvSpPr>
          <p:cNvPr id="3" name="Content Placeholder 2"/>
          <p:cNvSpPr>
            <a:spLocks noGrp="1"/>
          </p:cNvSpPr>
          <p:nvPr>
            <p:ph idx="1"/>
          </p:nvPr>
        </p:nvSpPr>
        <p:spPr>
          <a:xfrm>
            <a:off x="838200" y="2013917"/>
            <a:ext cx="10515600" cy="4351338"/>
          </a:xfrm>
        </p:spPr>
        <p:txBody>
          <a:bodyPr>
            <a:normAutofit/>
          </a:bodyPr>
          <a:lstStyle/>
          <a:p>
            <a:pPr marL="0" indent="0">
              <a:lnSpc>
                <a:spcPct val="200000"/>
              </a:lnSpc>
              <a:spcBef>
                <a:spcPts val="0"/>
              </a:spcBef>
              <a:buNone/>
              <a:defRPr/>
            </a:pPr>
            <a:r>
              <a:rPr lang="en-US" b="1" dirty="0">
                <a:solidFill>
                  <a:schemeClr val="accent4"/>
                </a:solidFill>
                <a:ea typeface="Greycliff CF" charset="0"/>
                <a:cs typeface="Greycliff CF" charset="0"/>
              </a:rPr>
              <a:t>01 | </a:t>
            </a:r>
            <a:r>
              <a:rPr lang="en-US" b="1" dirty="0">
                <a:solidFill>
                  <a:schemeClr val="accent3"/>
                </a:solidFill>
                <a:ea typeface="Greycliff CF" charset="0"/>
                <a:cs typeface="Greycliff CF" charset="0"/>
              </a:rPr>
              <a:t>52</a:t>
            </a:r>
            <a:r>
              <a:rPr lang="en-US" b="1" baseline="30000" dirty="0">
                <a:solidFill>
                  <a:schemeClr val="accent3"/>
                </a:solidFill>
                <a:ea typeface="Greycliff CF" charset="0"/>
                <a:cs typeface="Greycliff CF" charset="0"/>
              </a:rPr>
              <a:t>nd</a:t>
            </a:r>
            <a:r>
              <a:rPr lang="en-US" b="1" dirty="0">
                <a:solidFill>
                  <a:schemeClr val="accent3"/>
                </a:solidFill>
                <a:ea typeface="Greycliff CF" charset="0"/>
                <a:cs typeface="Greycliff CF" charset="0"/>
              </a:rPr>
              <a:t> </a:t>
            </a:r>
          </a:p>
          <a:p>
            <a:pPr marL="0" indent="0">
              <a:lnSpc>
                <a:spcPct val="200000"/>
              </a:lnSpc>
              <a:spcBef>
                <a:spcPts val="0"/>
              </a:spcBef>
              <a:buNone/>
              <a:defRPr/>
            </a:pPr>
            <a:r>
              <a:rPr lang="en-US" b="1" dirty="0">
                <a:solidFill>
                  <a:schemeClr val="accent4"/>
                </a:solidFill>
                <a:ea typeface="Greycliff CF" charset="0"/>
                <a:cs typeface="Greycliff CF" charset="0"/>
              </a:rPr>
              <a:t>02 | </a:t>
            </a:r>
            <a:r>
              <a:rPr lang="en-US" b="1" dirty="0">
                <a:solidFill>
                  <a:schemeClr val="accent3"/>
                </a:solidFill>
                <a:ea typeface="Greycliff CF" charset="0"/>
                <a:cs typeface="Greycliff CF" charset="0"/>
              </a:rPr>
              <a:t>77</a:t>
            </a:r>
            <a:r>
              <a:rPr lang="en-US" b="1" baseline="30000" dirty="0">
                <a:solidFill>
                  <a:schemeClr val="accent3"/>
                </a:solidFill>
                <a:ea typeface="Greycliff CF" charset="0"/>
                <a:cs typeface="Greycliff CF" charset="0"/>
              </a:rPr>
              <a:t>th</a:t>
            </a:r>
            <a:r>
              <a:rPr lang="en-US" b="1" dirty="0">
                <a:solidFill>
                  <a:schemeClr val="accent3"/>
                </a:solidFill>
                <a:ea typeface="Greycliff CF" charset="0"/>
                <a:cs typeface="Greycliff CF" charset="0"/>
              </a:rPr>
              <a:t> </a:t>
            </a:r>
          </a:p>
          <a:p>
            <a:pPr marL="0" indent="0">
              <a:lnSpc>
                <a:spcPct val="200000"/>
              </a:lnSpc>
              <a:spcBef>
                <a:spcPts val="0"/>
              </a:spcBef>
              <a:buNone/>
              <a:defRPr/>
            </a:pPr>
            <a:r>
              <a:rPr lang="en-US" b="1" dirty="0">
                <a:solidFill>
                  <a:schemeClr val="accent4"/>
                </a:solidFill>
                <a:ea typeface="Greycliff CF" charset="0"/>
                <a:cs typeface="Greycliff CF" charset="0"/>
              </a:rPr>
              <a:t>03 | </a:t>
            </a:r>
            <a:r>
              <a:rPr lang="en-US" b="1" dirty="0">
                <a:solidFill>
                  <a:schemeClr val="accent3"/>
                </a:solidFill>
                <a:ea typeface="Greycliff CF" charset="0"/>
                <a:cs typeface="Greycliff CF" charset="0"/>
              </a:rPr>
              <a:t>115</a:t>
            </a:r>
            <a:r>
              <a:rPr lang="en-US" b="1" baseline="30000" dirty="0">
                <a:solidFill>
                  <a:schemeClr val="accent3"/>
                </a:solidFill>
                <a:ea typeface="Greycliff CF" charset="0"/>
                <a:cs typeface="Greycliff CF" charset="0"/>
              </a:rPr>
              <a:t>th</a:t>
            </a:r>
            <a:r>
              <a:rPr lang="en-US" b="1" dirty="0">
                <a:solidFill>
                  <a:schemeClr val="accent3"/>
                </a:solidFill>
                <a:ea typeface="Greycliff CF" charset="0"/>
                <a:cs typeface="Greycliff CF" charset="0"/>
              </a:rPr>
              <a:t> </a:t>
            </a:r>
          </a:p>
          <a:p>
            <a:pPr marL="0" indent="0">
              <a:lnSpc>
                <a:spcPct val="200000"/>
              </a:lnSpc>
              <a:spcBef>
                <a:spcPts val="0"/>
              </a:spcBef>
              <a:buNone/>
              <a:defRPr/>
            </a:pPr>
            <a:r>
              <a:rPr lang="en-US" b="1" dirty="0">
                <a:solidFill>
                  <a:schemeClr val="accent4"/>
                </a:solidFill>
                <a:ea typeface="Greycliff CF" charset="0"/>
                <a:cs typeface="Greycliff CF" charset="0"/>
              </a:rPr>
              <a:t>04 | </a:t>
            </a:r>
            <a:r>
              <a:rPr lang="en-US" b="1" dirty="0">
                <a:solidFill>
                  <a:schemeClr val="accent3"/>
                </a:solidFill>
                <a:ea typeface="Greycliff CF" charset="0"/>
                <a:cs typeface="Greycliff CF" charset="0"/>
              </a:rPr>
              <a:t>138</a:t>
            </a:r>
            <a:r>
              <a:rPr lang="en-US" b="1" baseline="30000" dirty="0">
                <a:solidFill>
                  <a:schemeClr val="accent3"/>
                </a:solidFill>
                <a:ea typeface="Greycliff CF" charset="0"/>
                <a:cs typeface="Greycliff CF" charset="0"/>
              </a:rPr>
              <a:t>th</a:t>
            </a:r>
            <a:r>
              <a:rPr lang="en-US" b="1" dirty="0">
                <a:solidFill>
                  <a:schemeClr val="accent3"/>
                </a:solidFill>
                <a:ea typeface="Greycliff CF" charset="0"/>
                <a:cs typeface="Greycliff CF" charset="0"/>
              </a:rPr>
              <a:t> </a:t>
            </a:r>
          </a:p>
        </p:txBody>
      </p:sp>
    </p:spTree>
    <p:extLst>
      <p:ext uri="{BB962C8B-B14F-4D97-AF65-F5344CB8AC3E}">
        <p14:creationId xmlns:p14="http://schemas.microsoft.com/office/powerpoint/2010/main" val="3254759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B8513A"/>
                </a:solidFill>
                <a:latin typeface="Greycliff CF" charset="0"/>
                <a:ea typeface="Greycliff CF" charset="0"/>
                <a:cs typeface="Greycliff CF" charset="0"/>
              </a:rPr>
              <a:t>Where does the US rank worldwide, out of 140 countries, in terms of providing affordable access to justice?</a:t>
            </a:r>
          </a:p>
        </p:txBody>
      </p:sp>
      <p:sp>
        <p:nvSpPr>
          <p:cNvPr id="3" name="Content Placeholder 2"/>
          <p:cNvSpPr>
            <a:spLocks noGrp="1"/>
          </p:cNvSpPr>
          <p:nvPr>
            <p:ph idx="1"/>
          </p:nvPr>
        </p:nvSpPr>
        <p:spPr>
          <a:xfrm>
            <a:off x="838200" y="2013917"/>
            <a:ext cx="10515600" cy="4351338"/>
          </a:xfrm>
        </p:spPr>
        <p:txBody>
          <a:bodyPr>
            <a:normAutofit/>
          </a:bodyPr>
          <a:lstStyle/>
          <a:p>
            <a:pPr marL="0" indent="0">
              <a:lnSpc>
                <a:spcPct val="200000"/>
              </a:lnSpc>
              <a:spcBef>
                <a:spcPts val="0"/>
              </a:spcBef>
              <a:buNone/>
              <a:defRPr/>
            </a:pPr>
            <a:r>
              <a:rPr lang="en-US" b="1" dirty="0">
                <a:solidFill>
                  <a:schemeClr val="bg1">
                    <a:lumMod val="85000"/>
                  </a:schemeClr>
                </a:solidFill>
                <a:ea typeface="Greycliff CF" charset="0"/>
                <a:cs typeface="Greycliff CF" charset="0"/>
              </a:rPr>
              <a:t>01 | 52</a:t>
            </a:r>
            <a:r>
              <a:rPr lang="en-US" b="1" baseline="30000" dirty="0">
                <a:solidFill>
                  <a:schemeClr val="bg1">
                    <a:lumMod val="85000"/>
                  </a:schemeClr>
                </a:solidFill>
                <a:ea typeface="Greycliff CF" charset="0"/>
                <a:cs typeface="Greycliff CF" charset="0"/>
              </a:rPr>
              <a:t>nd</a:t>
            </a:r>
            <a:r>
              <a:rPr lang="en-US" b="1" dirty="0">
                <a:solidFill>
                  <a:schemeClr val="bg1">
                    <a:lumMod val="85000"/>
                  </a:schemeClr>
                </a:solidFill>
                <a:ea typeface="Greycliff CF" charset="0"/>
                <a:cs typeface="Greycliff CF" charset="0"/>
              </a:rPr>
              <a:t> </a:t>
            </a:r>
          </a:p>
          <a:p>
            <a:pPr marL="0" indent="0">
              <a:lnSpc>
                <a:spcPct val="200000"/>
              </a:lnSpc>
              <a:spcBef>
                <a:spcPts val="0"/>
              </a:spcBef>
              <a:buNone/>
              <a:defRPr/>
            </a:pPr>
            <a:r>
              <a:rPr lang="en-US" b="1" dirty="0">
                <a:solidFill>
                  <a:schemeClr val="bg1">
                    <a:lumMod val="85000"/>
                  </a:schemeClr>
                </a:solidFill>
                <a:ea typeface="Greycliff CF" charset="0"/>
                <a:cs typeface="Greycliff CF" charset="0"/>
              </a:rPr>
              <a:t>02 | 77</a:t>
            </a:r>
            <a:r>
              <a:rPr lang="en-US" b="1" baseline="30000" dirty="0">
                <a:solidFill>
                  <a:schemeClr val="bg1">
                    <a:lumMod val="85000"/>
                  </a:schemeClr>
                </a:solidFill>
                <a:ea typeface="Greycliff CF" charset="0"/>
                <a:cs typeface="Greycliff CF" charset="0"/>
              </a:rPr>
              <a:t>th</a:t>
            </a:r>
            <a:r>
              <a:rPr lang="en-US" b="1" dirty="0">
                <a:solidFill>
                  <a:schemeClr val="bg1">
                    <a:lumMod val="85000"/>
                  </a:schemeClr>
                </a:solidFill>
                <a:ea typeface="Greycliff CF" charset="0"/>
                <a:cs typeface="Greycliff CF" charset="0"/>
              </a:rPr>
              <a:t> </a:t>
            </a:r>
          </a:p>
          <a:p>
            <a:pPr marL="0" indent="0">
              <a:lnSpc>
                <a:spcPct val="200000"/>
              </a:lnSpc>
              <a:spcBef>
                <a:spcPts val="0"/>
              </a:spcBef>
              <a:buNone/>
              <a:defRPr/>
            </a:pPr>
            <a:r>
              <a:rPr lang="en-US" b="1" dirty="0">
                <a:solidFill>
                  <a:schemeClr val="accent4"/>
                </a:solidFill>
                <a:ea typeface="Greycliff CF" charset="0"/>
                <a:cs typeface="Greycliff CF" charset="0"/>
              </a:rPr>
              <a:t>03 | </a:t>
            </a:r>
            <a:r>
              <a:rPr lang="en-US" b="1" dirty="0">
                <a:solidFill>
                  <a:schemeClr val="accent3"/>
                </a:solidFill>
                <a:ea typeface="Greycliff CF" charset="0"/>
                <a:cs typeface="Greycliff CF" charset="0"/>
              </a:rPr>
              <a:t>115</a:t>
            </a:r>
            <a:r>
              <a:rPr lang="en-US" b="1" baseline="30000" dirty="0">
                <a:solidFill>
                  <a:schemeClr val="accent3"/>
                </a:solidFill>
                <a:ea typeface="Greycliff CF" charset="0"/>
                <a:cs typeface="Greycliff CF" charset="0"/>
              </a:rPr>
              <a:t>th</a:t>
            </a:r>
            <a:r>
              <a:rPr lang="en-US" b="1" dirty="0">
                <a:solidFill>
                  <a:schemeClr val="accent3"/>
                </a:solidFill>
                <a:ea typeface="Greycliff CF" charset="0"/>
                <a:cs typeface="Greycliff CF" charset="0"/>
              </a:rPr>
              <a:t> </a:t>
            </a:r>
          </a:p>
          <a:p>
            <a:pPr marL="0" indent="0">
              <a:lnSpc>
                <a:spcPct val="200000"/>
              </a:lnSpc>
              <a:spcBef>
                <a:spcPts val="0"/>
              </a:spcBef>
              <a:buNone/>
              <a:defRPr/>
            </a:pPr>
            <a:r>
              <a:rPr lang="en-US" b="1" dirty="0">
                <a:solidFill>
                  <a:schemeClr val="bg1">
                    <a:lumMod val="85000"/>
                  </a:schemeClr>
                </a:solidFill>
                <a:ea typeface="Greycliff CF" charset="0"/>
                <a:cs typeface="Greycliff CF" charset="0"/>
              </a:rPr>
              <a:t>04 | 138</a:t>
            </a:r>
            <a:r>
              <a:rPr lang="en-US" b="1" baseline="30000" dirty="0">
                <a:solidFill>
                  <a:schemeClr val="bg1">
                    <a:lumMod val="85000"/>
                  </a:schemeClr>
                </a:solidFill>
                <a:ea typeface="Greycliff CF" charset="0"/>
                <a:cs typeface="Greycliff CF" charset="0"/>
              </a:rPr>
              <a:t>th</a:t>
            </a:r>
            <a:r>
              <a:rPr lang="en-US" b="1" dirty="0">
                <a:solidFill>
                  <a:schemeClr val="bg1">
                    <a:lumMod val="85000"/>
                  </a:schemeClr>
                </a:solidFill>
                <a:ea typeface="Greycliff CF" charset="0"/>
                <a:cs typeface="Greycliff CF" charset="0"/>
              </a:rPr>
              <a:t> </a:t>
            </a:r>
          </a:p>
        </p:txBody>
      </p:sp>
    </p:spTree>
    <p:extLst>
      <p:ext uri="{BB962C8B-B14F-4D97-AF65-F5344CB8AC3E}">
        <p14:creationId xmlns:p14="http://schemas.microsoft.com/office/powerpoint/2010/main" val="2983128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7536" y="918455"/>
            <a:ext cx="790072" cy="585970"/>
          </a:xfrm>
          <a:prstGeom prst="rect">
            <a:avLst/>
          </a:prstGeom>
        </p:spPr>
      </p:pic>
      <p:sp>
        <p:nvSpPr>
          <p:cNvPr id="12" name="Title 1"/>
          <p:cNvSpPr>
            <a:spLocks noGrp="1"/>
          </p:cNvSpPr>
          <p:nvPr>
            <p:ph type="title"/>
          </p:nvPr>
        </p:nvSpPr>
        <p:spPr>
          <a:xfrm>
            <a:off x="5273843" y="2075769"/>
            <a:ext cx="6160970" cy="2579571"/>
          </a:xfrm>
        </p:spPr>
        <p:txBody>
          <a:bodyPr>
            <a:normAutofit/>
          </a:bodyPr>
          <a:lstStyle/>
          <a:p>
            <a:pPr algn="ctr">
              <a:lnSpc>
                <a:spcPct val="100000"/>
              </a:lnSpc>
            </a:pPr>
            <a:r>
              <a:rPr lang="en-US" sz="5400" b="1" dirty="0">
                <a:solidFill>
                  <a:srgbClr val="004861"/>
                </a:solidFill>
                <a:latin typeface="Greycliff CF Demi Bold"/>
                <a:ea typeface="Arial" charset="0"/>
                <a:cs typeface="Arial"/>
              </a:rPr>
              <a:t>The local church is central to God’s story of change.</a:t>
            </a:r>
          </a:p>
        </p:txBody>
      </p:sp>
      <p:sp>
        <p:nvSpPr>
          <p:cNvPr id="13" name="Title 1"/>
          <p:cNvSpPr txBox="1">
            <a:spLocks/>
          </p:cNvSpPr>
          <p:nvPr/>
        </p:nvSpPr>
        <p:spPr>
          <a:xfrm>
            <a:off x="4666248" y="5580690"/>
            <a:ext cx="7239000" cy="6161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2400" b="1" dirty="0">
                <a:solidFill>
                  <a:srgbClr val="004861"/>
                </a:solidFill>
                <a:latin typeface="Greycliff CF Demi Bold" panose="00000700000000000000" pitchFamily="50" charset="0"/>
                <a:ea typeface="Arial" charset="0"/>
                <a:cs typeface="Arial" charset="0"/>
              </a:rPr>
              <a:t>Brian </a:t>
            </a:r>
            <a:r>
              <a:rPr lang="en-US" sz="2400" b="1" dirty="0" err="1">
                <a:solidFill>
                  <a:srgbClr val="004861"/>
                </a:solidFill>
                <a:latin typeface="Greycliff CF Demi Bold" panose="00000700000000000000" pitchFamily="50" charset="0"/>
                <a:ea typeface="Arial" charset="0"/>
                <a:cs typeface="Arial" charset="0"/>
              </a:rPr>
              <a:t>Fikkert</a:t>
            </a:r>
            <a:r>
              <a:rPr lang="en-US" sz="2400" b="1" dirty="0">
                <a:solidFill>
                  <a:srgbClr val="004861"/>
                </a:solidFill>
                <a:latin typeface="Greycliff CF Demi Bold" panose="00000700000000000000" pitchFamily="50" charset="0"/>
                <a:ea typeface="Arial" charset="0"/>
                <a:cs typeface="Arial" charset="0"/>
              </a:rPr>
              <a:t>, Author of </a:t>
            </a:r>
            <a:r>
              <a:rPr lang="en-US" sz="2400" b="1" i="1" dirty="0">
                <a:solidFill>
                  <a:srgbClr val="004861"/>
                </a:solidFill>
                <a:latin typeface="Greycliff CF Demi Bold" panose="00000700000000000000" pitchFamily="50" charset="0"/>
                <a:ea typeface="Arial" charset="0"/>
                <a:cs typeface="Arial" charset="0"/>
              </a:rPr>
              <a:t>When Helping Hurts</a:t>
            </a:r>
          </a:p>
        </p:txBody>
      </p:sp>
      <p:sp>
        <p:nvSpPr>
          <p:cNvPr id="16" name="Content Placeholder 2"/>
          <p:cNvSpPr txBox="1">
            <a:spLocks/>
          </p:cNvSpPr>
          <p:nvPr/>
        </p:nvSpPr>
        <p:spPr>
          <a:xfrm>
            <a:off x="6283505" y="6500098"/>
            <a:ext cx="5885635" cy="23192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pPr>
            <a:endParaRPr lang="en-US" sz="1000" i="1" dirty="0">
              <a:solidFill>
                <a:schemeClr val="bg1">
                  <a:lumMod val="65000"/>
                </a:schemeClr>
              </a:solidFill>
              <a:latin typeface="Arial"/>
              <a:ea typeface="Arial" charset="0"/>
              <a:cs typeface="Arial"/>
            </a:endParaRP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4396154" cy="6858000"/>
          </a:xfrm>
          <a:prstGeom prst="rect">
            <a:avLst/>
          </a:prstGeom>
        </p:spPr>
      </p:pic>
    </p:spTree>
    <p:extLst>
      <p:ext uri="{BB962C8B-B14F-4D97-AF65-F5344CB8AC3E}">
        <p14:creationId xmlns:p14="http://schemas.microsoft.com/office/powerpoint/2010/main" val="208899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160211" cy="1325563"/>
          </a:xfrm>
        </p:spPr>
        <p:txBody>
          <a:bodyPr>
            <a:normAutofit fontScale="90000"/>
          </a:bodyPr>
          <a:lstStyle/>
          <a:p>
            <a:r>
              <a:rPr lang="en-US" b="1" dirty="0">
                <a:solidFill>
                  <a:srgbClr val="B8513A"/>
                </a:solidFill>
                <a:latin typeface="Greycliff CF" charset="0"/>
                <a:ea typeface="Greycliff CF" charset="0"/>
                <a:cs typeface="Greycliff CF" charset="0"/>
              </a:rPr>
              <a:t>What percentage of churches in America are providing legal services to their community? </a:t>
            </a:r>
          </a:p>
        </p:txBody>
      </p:sp>
      <p:sp>
        <p:nvSpPr>
          <p:cNvPr id="7" name="Content Placeholder 2">
            <a:extLst>
              <a:ext uri="{FF2B5EF4-FFF2-40B4-BE49-F238E27FC236}">
                <a16:creationId xmlns:a16="http://schemas.microsoft.com/office/drawing/2014/main" id="{59168CC7-FEAC-5C7F-3C72-D4D1CBCB3A28}"/>
              </a:ext>
            </a:extLst>
          </p:cNvPr>
          <p:cNvSpPr txBox="1">
            <a:spLocks/>
          </p:cNvSpPr>
          <p:nvPr/>
        </p:nvSpPr>
        <p:spPr>
          <a:xfrm>
            <a:off x="838200" y="202258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reycliff CF"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eycliff CF"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reycliff CF"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eycliff CF"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eycliff CF"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0"/>
              </a:spcBef>
              <a:buFont typeface="Arial" panose="020B0604020202020204" pitchFamily="34" charset="0"/>
              <a:buNone/>
              <a:defRPr/>
            </a:pPr>
            <a:r>
              <a:rPr lang="en-US" b="1" dirty="0">
                <a:solidFill>
                  <a:schemeClr val="accent4"/>
                </a:solidFill>
                <a:ea typeface="Greycliff CF" charset="0"/>
                <a:cs typeface="Greycliff CF" charset="0"/>
              </a:rPr>
              <a:t>01 | </a:t>
            </a:r>
            <a:r>
              <a:rPr lang="en-US" b="1" dirty="0">
                <a:solidFill>
                  <a:schemeClr val="accent3"/>
                </a:solidFill>
                <a:ea typeface="Greycliff CF" charset="0"/>
                <a:cs typeface="Greycliff CF" charset="0"/>
              </a:rPr>
              <a:t>5%</a:t>
            </a:r>
          </a:p>
          <a:p>
            <a:pPr marL="0" indent="0">
              <a:lnSpc>
                <a:spcPct val="200000"/>
              </a:lnSpc>
              <a:spcBef>
                <a:spcPts val="0"/>
              </a:spcBef>
              <a:buFont typeface="Arial" panose="020B0604020202020204" pitchFamily="34" charset="0"/>
              <a:buNone/>
              <a:defRPr/>
            </a:pPr>
            <a:r>
              <a:rPr lang="en-US" b="1" dirty="0">
                <a:solidFill>
                  <a:schemeClr val="accent4"/>
                </a:solidFill>
                <a:ea typeface="Greycliff CF" charset="0"/>
                <a:cs typeface="Greycliff CF" charset="0"/>
              </a:rPr>
              <a:t>02 | </a:t>
            </a:r>
            <a:r>
              <a:rPr lang="en-US" b="1" dirty="0">
                <a:solidFill>
                  <a:schemeClr val="accent3"/>
                </a:solidFill>
                <a:ea typeface="Greycliff CF" charset="0"/>
                <a:cs typeface="Greycliff CF" charset="0"/>
              </a:rPr>
              <a:t>3%</a:t>
            </a:r>
          </a:p>
          <a:p>
            <a:pPr marL="0" indent="0">
              <a:lnSpc>
                <a:spcPct val="200000"/>
              </a:lnSpc>
              <a:spcBef>
                <a:spcPts val="0"/>
              </a:spcBef>
              <a:buFont typeface="Arial" panose="020B0604020202020204" pitchFamily="34" charset="0"/>
              <a:buNone/>
              <a:defRPr/>
            </a:pPr>
            <a:r>
              <a:rPr lang="en-US" b="1" dirty="0">
                <a:solidFill>
                  <a:schemeClr val="accent4"/>
                </a:solidFill>
                <a:ea typeface="Greycliff CF" charset="0"/>
                <a:cs typeface="Greycliff CF" charset="0"/>
              </a:rPr>
              <a:t>03 | </a:t>
            </a:r>
            <a:r>
              <a:rPr lang="en-US" b="1" dirty="0">
                <a:solidFill>
                  <a:schemeClr val="accent3"/>
                </a:solidFill>
                <a:ea typeface="Greycliff CF" charset="0"/>
                <a:cs typeface="Greycliff CF" charset="0"/>
              </a:rPr>
              <a:t>1%</a:t>
            </a:r>
          </a:p>
          <a:p>
            <a:pPr marL="0" indent="0">
              <a:lnSpc>
                <a:spcPct val="200000"/>
              </a:lnSpc>
              <a:spcBef>
                <a:spcPts val="0"/>
              </a:spcBef>
              <a:buFont typeface="Arial" panose="020B0604020202020204" pitchFamily="34" charset="0"/>
              <a:buNone/>
              <a:defRPr/>
            </a:pPr>
            <a:r>
              <a:rPr lang="en-US" b="1" dirty="0">
                <a:solidFill>
                  <a:schemeClr val="accent4"/>
                </a:solidFill>
                <a:ea typeface="Greycliff CF" charset="0"/>
                <a:cs typeface="Greycliff CF" charset="0"/>
              </a:rPr>
              <a:t>04 | </a:t>
            </a:r>
            <a:r>
              <a:rPr lang="en-US" b="1" dirty="0">
                <a:solidFill>
                  <a:schemeClr val="accent3"/>
                </a:solidFill>
                <a:ea typeface="Greycliff CF" charset="0"/>
                <a:cs typeface="Greycliff CF" charset="0"/>
              </a:rPr>
              <a:t>0.1%</a:t>
            </a:r>
          </a:p>
        </p:txBody>
      </p:sp>
    </p:spTree>
    <p:extLst>
      <p:ext uri="{BB962C8B-B14F-4D97-AF65-F5344CB8AC3E}">
        <p14:creationId xmlns:p14="http://schemas.microsoft.com/office/powerpoint/2010/main" val="1193396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160211" cy="1325563"/>
          </a:xfrm>
        </p:spPr>
        <p:txBody>
          <a:bodyPr>
            <a:normAutofit fontScale="90000"/>
          </a:bodyPr>
          <a:lstStyle/>
          <a:p>
            <a:r>
              <a:rPr lang="en-US" b="1" dirty="0">
                <a:solidFill>
                  <a:srgbClr val="B8513A"/>
                </a:solidFill>
                <a:latin typeface="Greycliff CF" charset="0"/>
                <a:ea typeface="Greycliff CF" charset="0"/>
                <a:cs typeface="Greycliff CF" charset="0"/>
              </a:rPr>
              <a:t>What percentage of churches in America are providing legal services to their community? </a:t>
            </a:r>
          </a:p>
        </p:txBody>
      </p:sp>
      <p:sp>
        <p:nvSpPr>
          <p:cNvPr id="7" name="Content Placeholder 2">
            <a:extLst>
              <a:ext uri="{FF2B5EF4-FFF2-40B4-BE49-F238E27FC236}">
                <a16:creationId xmlns:a16="http://schemas.microsoft.com/office/drawing/2014/main" id="{59168CC7-FEAC-5C7F-3C72-D4D1CBCB3A28}"/>
              </a:ext>
            </a:extLst>
          </p:cNvPr>
          <p:cNvSpPr txBox="1">
            <a:spLocks/>
          </p:cNvSpPr>
          <p:nvPr/>
        </p:nvSpPr>
        <p:spPr>
          <a:xfrm>
            <a:off x="838200" y="202258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reycliff CF"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eycliff CF"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reycliff CF"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eycliff CF"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eycliff CF"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0"/>
              </a:spcBef>
              <a:buFont typeface="Arial" panose="020B0604020202020204" pitchFamily="34" charset="0"/>
              <a:buNone/>
              <a:defRPr/>
            </a:pPr>
            <a:r>
              <a:rPr lang="en-US" b="1" dirty="0">
                <a:solidFill>
                  <a:schemeClr val="bg1">
                    <a:lumMod val="85000"/>
                  </a:schemeClr>
                </a:solidFill>
                <a:ea typeface="Greycliff CF" charset="0"/>
                <a:cs typeface="Greycliff CF" charset="0"/>
              </a:rPr>
              <a:t>01 | 5%</a:t>
            </a:r>
          </a:p>
          <a:p>
            <a:pPr marL="0" indent="0">
              <a:lnSpc>
                <a:spcPct val="200000"/>
              </a:lnSpc>
              <a:spcBef>
                <a:spcPts val="0"/>
              </a:spcBef>
              <a:buFont typeface="Arial" panose="020B0604020202020204" pitchFamily="34" charset="0"/>
              <a:buNone/>
              <a:defRPr/>
            </a:pPr>
            <a:r>
              <a:rPr lang="en-US" b="1" dirty="0">
                <a:solidFill>
                  <a:schemeClr val="bg1">
                    <a:lumMod val="85000"/>
                  </a:schemeClr>
                </a:solidFill>
                <a:ea typeface="Greycliff CF" charset="0"/>
                <a:cs typeface="Greycliff CF" charset="0"/>
              </a:rPr>
              <a:t>02 | 3%</a:t>
            </a:r>
          </a:p>
          <a:p>
            <a:pPr marL="0" indent="0">
              <a:lnSpc>
                <a:spcPct val="200000"/>
              </a:lnSpc>
              <a:spcBef>
                <a:spcPts val="0"/>
              </a:spcBef>
              <a:buFont typeface="Arial" panose="020B0604020202020204" pitchFamily="34" charset="0"/>
              <a:buNone/>
              <a:defRPr/>
            </a:pPr>
            <a:r>
              <a:rPr lang="en-US" b="1" dirty="0">
                <a:solidFill>
                  <a:schemeClr val="bg1">
                    <a:lumMod val="85000"/>
                  </a:schemeClr>
                </a:solidFill>
                <a:ea typeface="Greycliff CF" charset="0"/>
                <a:cs typeface="Greycliff CF" charset="0"/>
              </a:rPr>
              <a:t>03 | 1%</a:t>
            </a:r>
          </a:p>
          <a:p>
            <a:pPr marL="0" indent="0">
              <a:lnSpc>
                <a:spcPct val="200000"/>
              </a:lnSpc>
              <a:spcBef>
                <a:spcPts val="0"/>
              </a:spcBef>
              <a:buFont typeface="Arial" panose="020B0604020202020204" pitchFamily="34" charset="0"/>
              <a:buNone/>
              <a:defRPr/>
            </a:pPr>
            <a:r>
              <a:rPr lang="en-US" b="1" dirty="0">
                <a:solidFill>
                  <a:schemeClr val="accent4"/>
                </a:solidFill>
                <a:ea typeface="Greycliff CF" charset="0"/>
                <a:cs typeface="Greycliff CF" charset="0"/>
              </a:rPr>
              <a:t>04 | </a:t>
            </a:r>
            <a:r>
              <a:rPr lang="en-US" b="1" dirty="0">
                <a:solidFill>
                  <a:schemeClr val="accent3"/>
                </a:solidFill>
                <a:ea typeface="Greycliff CF" charset="0"/>
                <a:cs typeface="Greycliff CF" charset="0"/>
              </a:rPr>
              <a:t>0.1%</a:t>
            </a:r>
          </a:p>
        </p:txBody>
      </p:sp>
    </p:spTree>
    <p:extLst>
      <p:ext uri="{BB962C8B-B14F-4D97-AF65-F5344CB8AC3E}">
        <p14:creationId xmlns:p14="http://schemas.microsoft.com/office/powerpoint/2010/main" val="2978114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GJ_JC Story_Andi Franklin_PPT">
            <a:hlinkClick r:id="" action="ppaction://media"/>
            <a:extLst>
              <a:ext uri="{FF2B5EF4-FFF2-40B4-BE49-F238E27FC236}">
                <a16:creationId xmlns:a16="http://schemas.microsoft.com/office/drawing/2014/main" id="{9C8A0F3E-DF94-236D-4329-8C6E9A5119F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700" y="3175"/>
            <a:ext cx="12192000" cy="6858000"/>
          </a:xfrm>
          <a:prstGeom prst="rect">
            <a:avLst/>
          </a:prstGeom>
        </p:spPr>
      </p:pic>
    </p:spTree>
    <p:extLst>
      <p:ext uri="{BB962C8B-B14F-4D97-AF65-F5344CB8AC3E}">
        <p14:creationId xmlns:p14="http://schemas.microsoft.com/office/powerpoint/2010/main" val="158474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09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D799D1-27A9-F013-B4E0-667EE5A64B8B}"/>
              </a:ext>
            </a:extLst>
          </p:cNvPr>
          <p:cNvPicPr>
            <a:picLocks noChangeAspect="1"/>
          </p:cNvPicPr>
          <p:nvPr/>
        </p:nvPicPr>
        <p:blipFill rotWithShape="1">
          <a:blip r:embed="rId3" cstate="email">
            <a:alphaModFix amt="23000"/>
            <a:extLst>
              <a:ext uri="{BEBA8EAE-BF5A-486C-A8C5-ECC9F3942E4B}">
                <a14:imgProps xmlns:a14="http://schemas.microsoft.com/office/drawing/2010/main">
                  <a14:imgLayer r:embed="rId4">
                    <a14:imgEffect>
                      <a14:saturation sat="57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AB33B05F-3F52-6BD9-4EBA-DE0EB89F66C6}"/>
              </a:ext>
            </a:extLst>
          </p:cNvPr>
          <p:cNvSpPr txBox="1"/>
          <p:nvPr/>
        </p:nvSpPr>
        <p:spPr>
          <a:xfrm>
            <a:off x="887517" y="2385637"/>
            <a:ext cx="3690182" cy="2086725"/>
          </a:xfrm>
          <a:prstGeom prst="rect">
            <a:avLst/>
          </a:prstGeom>
          <a:noFill/>
        </p:spPr>
        <p:txBody>
          <a:bodyPr wrap="square" rtlCol="0" anchor="ctr">
            <a:spAutoFit/>
          </a:bodyPr>
          <a:lstStyle/>
          <a:p>
            <a:pPr algn="r">
              <a:lnSpc>
                <a:spcPct val="80000"/>
              </a:lnSpc>
            </a:pPr>
            <a:r>
              <a:rPr lang="en-US" sz="5400" b="1" dirty="0">
                <a:solidFill>
                  <a:schemeClr val="bg1"/>
                </a:solidFill>
                <a:latin typeface="Greycliff CF Demi Bold" pitchFamily="2" charset="77"/>
              </a:rPr>
              <a:t>For only $30, clients are given:</a:t>
            </a:r>
          </a:p>
        </p:txBody>
      </p:sp>
      <p:sp>
        <p:nvSpPr>
          <p:cNvPr id="3" name="TextBox 2">
            <a:extLst>
              <a:ext uri="{FF2B5EF4-FFF2-40B4-BE49-F238E27FC236}">
                <a16:creationId xmlns:a16="http://schemas.microsoft.com/office/drawing/2014/main" id="{C9F7517D-DD1B-ED20-B753-7EEE7EB844AE}"/>
              </a:ext>
            </a:extLst>
          </p:cNvPr>
          <p:cNvSpPr txBox="1"/>
          <p:nvPr/>
        </p:nvSpPr>
        <p:spPr>
          <a:xfrm>
            <a:off x="5686054" y="2521059"/>
            <a:ext cx="5208477" cy="1815882"/>
          </a:xfrm>
          <a:prstGeom prst="rect">
            <a:avLst/>
          </a:prstGeom>
          <a:noFill/>
        </p:spPr>
        <p:txBody>
          <a:bodyPr wrap="none" rtlCol="0" anchor="ctr">
            <a:spAutoFit/>
          </a:bodyPr>
          <a:lstStyle/>
          <a:p>
            <a:pPr marL="457200" indent="-457200">
              <a:buFont typeface="Arial" panose="020B0604020202020204" pitchFamily="34" charset="0"/>
              <a:buChar char="•"/>
            </a:pPr>
            <a:r>
              <a:rPr lang="en-US" sz="2800" dirty="0">
                <a:solidFill>
                  <a:schemeClr val="bg1"/>
                </a:solidFill>
                <a:latin typeface="Greycliff CF" pitchFamily="2" charset="77"/>
              </a:rPr>
              <a:t>45 minutes with an attorney</a:t>
            </a:r>
          </a:p>
          <a:p>
            <a:pPr marL="457200" indent="-457200">
              <a:buFont typeface="Arial" panose="020B0604020202020204" pitchFamily="34" charset="0"/>
              <a:buChar char="•"/>
            </a:pPr>
            <a:r>
              <a:rPr lang="en-US" sz="2800" dirty="0">
                <a:solidFill>
                  <a:schemeClr val="bg1"/>
                </a:solidFill>
                <a:latin typeface="Greycliff CF" pitchFamily="2" charset="77"/>
              </a:rPr>
              <a:t>Legal advice and coaching</a:t>
            </a:r>
          </a:p>
          <a:p>
            <a:pPr marL="457200" indent="-457200">
              <a:buFont typeface="Arial" panose="020B0604020202020204" pitchFamily="34" charset="0"/>
              <a:buChar char="•"/>
            </a:pPr>
            <a:r>
              <a:rPr lang="en-US" sz="2800" dirty="0">
                <a:solidFill>
                  <a:schemeClr val="bg1"/>
                </a:solidFill>
                <a:latin typeface="Greycliff CF" pitchFamily="2" charset="77"/>
              </a:rPr>
              <a:t>A Next Steps Plan</a:t>
            </a:r>
          </a:p>
          <a:p>
            <a:pPr marL="457200" indent="-457200">
              <a:buFont typeface="Arial" panose="020B0604020202020204" pitchFamily="34" charset="0"/>
              <a:buChar char="•"/>
            </a:pPr>
            <a:r>
              <a:rPr lang="en-US" sz="2800" dirty="0">
                <a:solidFill>
                  <a:schemeClr val="bg1"/>
                </a:solidFill>
                <a:latin typeface="Greycliff CF" pitchFamily="2" charset="77"/>
              </a:rPr>
              <a:t>Follow-up support</a:t>
            </a:r>
          </a:p>
        </p:txBody>
      </p:sp>
      <p:cxnSp>
        <p:nvCxnSpPr>
          <p:cNvPr id="7" name="Straight Connector 6">
            <a:extLst>
              <a:ext uri="{FF2B5EF4-FFF2-40B4-BE49-F238E27FC236}">
                <a16:creationId xmlns:a16="http://schemas.microsoft.com/office/drawing/2014/main" id="{21BC8ED5-3C03-56CF-5617-43D42CF47971}"/>
              </a:ext>
            </a:extLst>
          </p:cNvPr>
          <p:cNvCxnSpPr>
            <a:cxnSpLocks/>
          </p:cNvCxnSpPr>
          <p:nvPr/>
        </p:nvCxnSpPr>
        <p:spPr>
          <a:xfrm>
            <a:off x="5190565" y="1680883"/>
            <a:ext cx="0" cy="349623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8084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69553400-2AFB-4891-BC9D-C50E0AD85D6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4443" y="450870"/>
            <a:ext cx="570262" cy="835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 name="Picture 1"/>
          <p:cNvPicPr>
            <a:picLocks noChangeAspect="1"/>
          </p:cNvPicPr>
          <p:nvPr/>
        </p:nvPicPr>
        <p:blipFill>
          <a:blip r:embed="rId4"/>
          <a:stretch>
            <a:fillRect/>
          </a:stretch>
        </p:blipFill>
        <p:spPr>
          <a:xfrm>
            <a:off x="13066974" y="-459130"/>
            <a:ext cx="2806700" cy="8490265"/>
          </a:xfrm>
          <a:prstGeom prst="rect">
            <a:avLst/>
          </a:prstGeom>
        </p:spPr>
      </p:pic>
      <p:sp>
        <p:nvSpPr>
          <p:cNvPr id="14" name="Google Shape;236;g8f10744223_0_18"/>
          <p:cNvSpPr txBox="1"/>
          <p:nvPr/>
        </p:nvSpPr>
        <p:spPr>
          <a:xfrm>
            <a:off x="879575" y="6459515"/>
            <a:ext cx="9302700" cy="28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 name="Google Shape;234;g8f10744223_0_18">
            <a:extLst>
              <a:ext uri="{FF2B5EF4-FFF2-40B4-BE49-F238E27FC236}">
                <a16:creationId xmlns:a16="http://schemas.microsoft.com/office/drawing/2014/main" id="{3CAB730E-48CE-8DF0-639E-422355E649D3}"/>
              </a:ext>
            </a:extLst>
          </p:cNvPr>
          <p:cNvSpPr txBox="1"/>
          <p:nvPr/>
        </p:nvSpPr>
        <p:spPr>
          <a:xfrm>
            <a:off x="1336040" y="311201"/>
            <a:ext cx="10513060" cy="949074"/>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0"/>
              </a:spcAft>
              <a:buClr>
                <a:srgbClr val="000000"/>
              </a:buClr>
              <a:buSzPts val="3100"/>
              <a:buFont typeface="Arial"/>
              <a:buNone/>
            </a:pPr>
            <a:r>
              <a:rPr lang="en-US" sz="5400" b="1" dirty="0">
                <a:solidFill>
                  <a:schemeClr val="accent2"/>
                </a:solidFill>
                <a:latin typeface="Greycliff CF Demi Bold" panose="00000700000000000000" pitchFamily="50" charset="0"/>
                <a:ea typeface="Caveat"/>
                <a:cs typeface="Caveat"/>
                <a:sym typeface="Caveat"/>
              </a:rPr>
              <a:t>The Hope of God’s Love in Action</a:t>
            </a:r>
          </a:p>
        </p:txBody>
      </p:sp>
      <p:sp>
        <p:nvSpPr>
          <p:cNvPr id="7" name="TextBox 6">
            <a:extLst>
              <a:ext uri="{FF2B5EF4-FFF2-40B4-BE49-F238E27FC236}">
                <a16:creationId xmlns:a16="http://schemas.microsoft.com/office/drawing/2014/main" id="{1179D480-3B4F-1E43-C4EA-A015BC10297F}"/>
              </a:ext>
            </a:extLst>
          </p:cNvPr>
          <p:cNvSpPr txBox="1"/>
          <p:nvPr/>
        </p:nvSpPr>
        <p:spPr>
          <a:xfrm>
            <a:off x="1236500" y="2711907"/>
            <a:ext cx="9302700" cy="2862322"/>
          </a:xfrm>
          <a:prstGeom prst="rect">
            <a:avLst/>
          </a:prstGeom>
          <a:noFill/>
        </p:spPr>
        <p:txBody>
          <a:bodyPr wrap="square" rtlCol="0">
            <a:spAutoFit/>
          </a:bodyPr>
          <a:lstStyle/>
          <a:p>
            <a:pPr marL="457200" lvl="0" indent="-457200">
              <a:buFont typeface="Arial" panose="020B0604020202020204" pitchFamily="34" charset="0"/>
              <a:buChar char="•"/>
            </a:pPr>
            <a:r>
              <a:rPr lang="en-US" sz="3000">
                <a:solidFill>
                  <a:srgbClr val="004861"/>
                </a:solidFill>
                <a:latin typeface="Greycliff CF Demi Bold" panose="00000700000000000000" pitchFamily="50" charset="0"/>
              </a:rPr>
              <a:t>Listens carefully to ensure client understands </a:t>
            </a:r>
            <a:br>
              <a:rPr lang="en-US" sz="3000">
                <a:solidFill>
                  <a:srgbClr val="004861"/>
                </a:solidFill>
                <a:latin typeface="Greycliff CF Demi Bold" panose="00000700000000000000" pitchFamily="50" charset="0"/>
              </a:rPr>
            </a:br>
            <a:r>
              <a:rPr lang="en-US" sz="3000">
                <a:solidFill>
                  <a:srgbClr val="004861"/>
                </a:solidFill>
                <a:latin typeface="Greycliff CF Demi Bold" panose="00000700000000000000" pitchFamily="50" charset="0"/>
              </a:rPr>
              <a:t>next steps</a:t>
            </a:r>
          </a:p>
          <a:p>
            <a:pPr marL="457200" lvl="0" indent="-457200">
              <a:buFont typeface="Arial" panose="020B0604020202020204" pitchFamily="34" charset="0"/>
              <a:buChar char="•"/>
            </a:pPr>
            <a:r>
              <a:rPr lang="en-US" sz="3000">
                <a:solidFill>
                  <a:srgbClr val="004861"/>
                </a:solidFill>
                <a:latin typeface="Greycliff CF Demi Bold" panose="00000700000000000000" pitchFamily="50" charset="0"/>
              </a:rPr>
              <a:t>Explores needs beyond legal concerns </a:t>
            </a:r>
            <a:br>
              <a:rPr lang="en-US" sz="3000">
                <a:solidFill>
                  <a:srgbClr val="004861"/>
                </a:solidFill>
                <a:latin typeface="Greycliff CF Demi Bold" panose="00000700000000000000" pitchFamily="50" charset="0"/>
              </a:rPr>
            </a:br>
            <a:r>
              <a:rPr lang="en-US" sz="3000">
                <a:solidFill>
                  <a:srgbClr val="004861"/>
                </a:solidFill>
                <a:latin typeface="Greycliff CF Demi Bold" panose="00000700000000000000" pitchFamily="50" charset="0"/>
              </a:rPr>
              <a:t>(social, spiritual)</a:t>
            </a:r>
          </a:p>
          <a:p>
            <a:pPr marL="457200" lvl="0" indent="-457200">
              <a:buFont typeface="Arial" panose="020B0604020202020204" pitchFamily="34" charset="0"/>
              <a:buChar char="•"/>
            </a:pPr>
            <a:r>
              <a:rPr lang="en-US" sz="3000">
                <a:solidFill>
                  <a:srgbClr val="004861"/>
                </a:solidFill>
                <a:latin typeface="Greycliff CF Demi Bold" panose="00000700000000000000" pitchFamily="50" charset="0"/>
              </a:rPr>
              <a:t>Serves as a resource coach</a:t>
            </a:r>
          </a:p>
          <a:p>
            <a:pPr marL="457200" lvl="0" indent="-457200">
              <a:buFont typeface="Arial" panose="020B0604020202020204" pitchFamily="34" charset="0"/>
              <a:buChar char="•"/>
            </a:pPr>
            <a:r>
              <a:rPr lang="en-US" sz="3000">
                <a:solidFill>
                  <a:srgbClr val="004861"/>
                </a:solidFill>
                <a:latin typeface="Greycliff CF Demi Bold" panose="00000700000000000000" pitchFamily="50" charset="0"/>
              </a:rPr>
              <a:t>Warmly offers prayer</a:t>
            </a:r>
          </a:p>
        </p:txBody>
      </p:sp>
      <p:sp>
        <p:nvSpPr>
          <p:cNvPr id="8" name="TextBox 7">
            <a:extLst>
              <a:ext uri="{FF2B5EF4-FFF2-40B4-BE49-F238E27FC236}">
                <a16:creationId xmlns:a16="http://schemas.microsoft.com/office/drawing/2014/main" id="{04E4F70A-D0E7-94FE-5F2C-2366E12B296E}"/>
              </a:ext>
            </a:extLst>
          </p:cNvPr>
          <p:cNvSpPr txBox="1"/>
          <p:nvPr/>
        </p:nvSpPr>
        <p:spPr>
          <a:xfrm>
            <a:off x="1236500" y="1710021"/>
            <a:ext cx="9302700" cy="835531"/>
          </a:xfrm>
          <a:prstGeom prst="rect">
            <a:avLst/>
          </a:prstGeom>
          <a:solidFill>
            <a:schemeClr val="accent2"/>
          </a:solidFill>
        </p:spPr>
        <p:txBody>
          <a:bodyPr wrap="square" rtlCol="0" anchor="ctr">
            <a:noAutofit/>
          </a:bodyPr>
          <a:lstStyle/>
          <a:p>
            <a:pPr algn="ctr"/>
            <a:r>
              <a:rPr lang="en-US" sz="2800">
                <a:solidFill>
                  <a:schemeClr val="bg1"/>
                </a:solidFill>
                <a:latin typeface="Greycliff CF Demi Bold" panose="00000700000000000000" pitchFamily="50" charset="0"/>
                <a:cs typeface="Arial" panose="020B0604020202020204" pitchFamily="34" charset="0"/>
              </a:rPr>
              <a:t>How the Client Advocate Accomplishes the Mission</a:t>
            </a:r>
          </a:p>
        </p:txBody>
      </p:sp>
    </p:spTree>
    <p:extLst>
      <p:ext uri="{BB962C8B-B14F-4D97-AF65-F5344CB8AC3E}">
        <p14:creationId xmlns:p14="http://schemas.microsoft.com/office/powerpoint/2010/main" val="336279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TG_Growth Video_Volunteers_PPT">
            <a:hlinkClick r:id="" action="ppaction://media"/>
            <a:extLst>
              <a:ext uri="{FF2B5EF4-FFF2-40B4-BE49-F238E27FC236}">
                <a16:creationId xmlns:a16="http://schemas.microsoft.com/office/drawing/2014/main" id="{04A2BDE4-42C3-66A3-8B7E-8390E6684B2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525" y="1588"/>
            <a:ext cx="12192000" cy="6858000"/>
          </a:xfrm>
          <a:prstGeom prst="rect">
            <a:avLst/>
          </a:prstGeom>
        </p:spPr>
      </p:pic>
    </p:spTree>
    <p:extLst>
      <p:ext uri="{BB962C8B-B14F-4D97-AF65-F5344CB8AC3E}">
        <p14:creationId xmlns:p14="http://schemas.microsoft.com/office/powerpoint/2010/main" val="2879001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64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B552BD-A291-D20E-CFE9-7F39373B00C7}"/>
              </a:ext>
            </a:extLst>
          </p:cNvPr>
          <p:cNvPicPr>
            <a:picLocks noChangeAspect="1"/>
          </p:cNvPicPr>
          <p:nvPr/>
        </p:nvPicPr>
        <p:blipFill>
          <a:blip r:embed="rId3"/>
          <a:stretch>
            <a:fillRect/>
          </a:stretch>
        </p:blipFill>
        <p:spPr>
          <a:xfrm>
            <a:off x="1043276" y="1869295"/>
            <a:ext cx="10105448" cy="1559213"/>
          </a:xfrm>
          <a:prstGeom prst="rect">
            <a:avLst/>
          </a:prstGeom>
        </p:spPr>
      </p:pic>
      <p:sp>
        <p:nvSpPr>
          <p:cNvPr id="5" name="TextBox 4">
            <a:extLst>
              <a:ext uri="{FF2B5EF4-FFF2-40B4-BE49-F238E27FC236}">
                <a16:creationId xmlns:a16="http://schemas.microsoft.com/office/drawing/2014/main" id="{A8E3AFC7-D7FE-81AF-B826-CEB08523ABA9}"/>
              </a:ext>
            </a:extLst>
          </p:cNvPr>
          <p:cNvSpPr txBox="1"/>
          <p:nvPr/>
        </p:nvSpPr>
        <p:spPr>
          <a:xfrm>
            <a:off x="1552930" y="4829907"/>
            <a:ext cx="9086142" cy="954107"/>
          </a:xfrm>
          <a:prstGeom prst="rect">
            <a:avLst/>
          </a:prstGeom>
          <a:noFill/>
        </p:spPr>
        <p:txBody>
          <a:bodyPr wrap="none" rtlCol="0">
            <a:spAutoFit/>
          </a:bodyPr>
          <a:lstStyle/>
          <a:p>
            <a:pPr algn="ctr"/>
            <a:r>
              <a:rPr lang="en-US" sz="2800" dirty="0">
                <a:solidFill>
                  <a:schemeClr val="accent2"/>
                </a:solidFill>
                <a:effectLst/>
                <a:latin typeface="Greycliff CF Thin" pitchFamily="2" charset="77"/>
              </a:rPr>
              <a:t>To empower vulnerable neighbors</a:t>
            </a:r>
          </a:p>
          <a:p>
            <a:pPr algn="ctr"/>
            <a:r>
              <a:rPr lang="en-US" sz="2800" dirty="0">
                <a:solidFill>
                  <a:schemeClr val="accent2"/>
                </a:solidFill>
                <a:effectLst/>
                <a:latin typeface="Greycliff CF Thin" pitchFamily="2" charset="77"/>
              </a:rPr>
              <a:t>with the help of a lawyer and the hope of God's love.</a:t>
            </a:r>
            <a:endParaRPr lang="en-US" sz="2800" dirty="0">
              <a:solidFill>
                <a:schemeClr val="accent2"/>
              </a:solidFill>
              <a:latin typeface="Greycliff CF Thin" pitchFamily="2" charset="77"/>
            </a:endParaRPr>
          </a:p>
        </p:txBody>
      </p:sp>
      <p:sp>
        <p:nvSpPr>
          <p:cNvPr id="6" name="TextBox 5">
            <a:extLst>
              <a:ext uri="{FF2B5EF4-FFF2-40B4-BE49-F238E27FC236}">
                <a16:creationId xmlns:a16="http://schemas.microsoft.com/office/drawing/2014/main" id="{54EE0010-3B5B-0EF1-ECD9-DEB6899718BE}"/>
              </a:ext>
            </a:extLst>
          </p:cNvPr>
          <p:cNvSpPr txBox="1"/>
          <p:nvPr/>
        </p:nvSpPr>
        <p:spPr>
          <a:xfrm>
            <a:off x="5601314" y="4460575"/>
            <a:ext cx="989374" cy="369332"/>
          </a:xfrm>
          <a:prstGeom prst="rect">
            <a:avLst/>
          </a:prstGeom>
          <a:noFill/>
        </p:spPr>
        <p:txBody>
          <a:bodyPr wrap="none" rtlCol="0">
            <a:spAutoFit/>
          </a:bodyPr>
          <a:lstStyle/>
          <a:p>
            <a:pPr algn="ctr"/>
            <a:r>
              <a:rPr lang="en-US" b="1" dirty="0">
                <a:solidFill>
                  <a:schemeClr val="accent2"/>
                </a:solidFill>
                <a:effectLst/>
                <a:latin typeface="Greycliff CF Extra Bold" pitchFamily="2" charset="77"/>
              </a:rPr>
              <a:t>Mission</a:t>
            </a:r>
            <a:endParaRPr lang="en-US" b="1" dirty="0">
              <a:solidFill>
                <a:schemeClr val="accent2"/>
              </a:solidFill>
              <a:latin typeface="Greycliff CF Extra Bold" pitchFamily="2" charset="77"/>
            </a:endParaRPr>
          </a:p>
        </p:txBody>
      </p:sp>
    </p:spTree>
    <p:extLst>
      <p:ext uri="{BB962C8B-B14F-4D97-AF65-F5344CB8AC3E}">
        <p14:creationId xmlns:p14="http://schemas.microsoft.com/office/powerpoint/2010/main" val="4158698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6" name="Google Shape;236;g8f10744223_0_18"/>
          <p:cNvSpPr txBox="1"/>
          <p:nvPr/>
        </p:nvSpPr>
        <p:spPr>
          <a:xfrm>
            <a:off x="727175" y="6444275"/>
            <a:ext cx="9302700" cy="28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1" name="Google Shape;234;g8f10744223_0_18"/>
          <p:cNvSpPr txBox="1"/>
          <p:nvPr/>
        </p:nvSpPr>
        <p:spPr>
          <a:xfrm>
            <a:off x="4511472" y="110208"/>
            <a:ext cx="7643517" cy="936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100"/>
              <a:buFont typeface="Arial"/>
              <a:buNone/>
            </a:pPr>
            <a:r>
              <a:rPr lang="en-US" sz="4400" b="1" dirty="0">
                <a:solidFill>
                  <a:schemeClr val="bg1"/>
                </a:solidFill>
                <a:latin typeface="Greycliff CF Demi Bold" panose="00000700000000000000" pitchFamily="50" charset="0"/>
                <a:ea typeface="Caveat"/>
                <a:cs typeface="Caveat"/>
                <a:sym typeface="Caveat"/>
              </a:rPr>
              <a:t>Gospel J</a:t>
            </a:r>
            <a:r>
              <a:rPr lang="en-US" sz="4400" b="1" i="0" u="none" strike="noStrike" cap="none" dirty="0">
                <a:solidFill>
                  <a:schemeClr val="bg1"/>
                </a:solidFill>
                <a:latin typeface="Greycliff CF Demi Bold" panose="00000700000000000000" pitchFamily="50" charset="0"/>
                <a:ea typeface="Caveat"/>
                <a:cs typeface="Caveat"/>
                <a:sym typeface="Caveat"/>
              </a:rPr>
              <a:t>ustice Center Team</a:t>
            </a:r>
            <a:endParaRPr sz="4400" b="1" i="0" u="none" strike="noStrike" cap="none" dirty="0">
              <a:solidFill>
                <a:schemeClr val="bg1"/>
              </a:solidFill>
              <a:latin typeface="Greycliff CF Demi Bold" panose="00000700000000000000" pitchFamily="50" charset="0"/>
              <a:ea typeface="Caveat"/>
              <a:cs typeface="Caveat"/>
              <a:sym typeface="Caveat"/>
            </a:endParaRPr>
          </a:p>
        </p:txBody>
      </p:sp>
      <p:pic>
        <p:nvPicPr>
          <p:cNvPr id="3" name="Picture 2" descr="A picture containing person, sitting, person, person&#10;&#10;Description automatically generated">
            <a:extLst>
              <a:ext uri="{FF2B5EF4-FFF2-40B4-BE49-F238E27FC236}">
                <a16:creationId xmlns:a16="http://schemas.microsoft.com/office/drawing/2014/main" id="{BE44671E-F7C0-485B-A7CC-7712972DD74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174" y="0"/>
            <a:ext cx="4368598" cy="6858000"/>
          </a:xfrm>
          <a:prstGeom prst="rect">
            <a:avLst/>
          </a:prstGeom>
        </p:spPr>
      </p:pic>
      <p:sp>
        <p:nvSpPr>
          <p:cNvPr id="12" name="Content Placeholder 2"/>
          <p:cNvSpPr txBox="1">
            <a:spLocks/>
          </p:cNvSpPr>
          <p:nvPr/>
        </p:nvSpPr>
        <p:spPr>
          <a:xfrm>
            <a:off x="6283505" y="6500098"/>
            <a:ext cx="5885635" cy="23192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None/>
            </a:pPr>
            <a:endParaRPr lang="en-US" sz="1000" i="1" dirty="0">
              <a:solidFill>
                <a:schemeClr val="bg1">
                  <a:lumMod val="65000"/>
                </a:schemeClr>
              </a:solidFill>
              <a:latin typeface="Arial"/>
              <a:ea typeface="Arial" charset="0"/>
              <a:cs typeface="Arial"/>
            </a:endParaRPr>
          </a:p>
        </p:txBody>
      </p:sp>
      <p:pic>
        <p:nvPicPr>
          <p:cNvPr id="5" name="Picture 4">
            <a:extLst>
              <a:ext uri="{FF2B5EF4-FFF2-40B4-BE49-F238E27FC236}">
                <a16:creationId xmlns:a16="http://schemas.microsoft.com/office/drawing/2014/main" id="{5D150B2B-3237-4E9E-BC80-6569756E88BB}"/>
              </a:ext>
            </a:extLst>
          </p:cNvPr>
          <p:cNvPicPr>
            <a:picLocks noChangeAspect="1"/>
          </p:cNvPicPr>
          <p:nvPr/>
        </p:nvPicPr>
        <p:blipFill>
          <a:blip r:embed="rId4"/>
          <a:stretch>
            <a:fillRect/>
          </a:stretch>
        </p:blipFill>
        <p:spPr>
          <a:xfrm>
            <a:off x="5483471" y="578358"/>
            <a:ext cx="5699517" cy="5582767"/>
          </a:xfrm>
          <a:prstGeom prst="rect">
            <a:avLst/>
          </a:prstGeom>
        </p:spPr>
      </p:pic>
    </p:spTree>
    <p:extLst>
      <p:ext uri="{BB962C8B-B14F-4D97-AF65-F5344CB8AC3E}">
        <p14:creationId xmlns:p14="http://schemas.microsoft.com/office/powerpoint/2010/main" val="3860297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GJ_Client Story_Stephanie Jones_PPT">
            <a:hlinkClick r:id="" action="ppaction://media"/>
            <a:extLst>
              <a:ext uri="{FF2B5EF4-FFF2-40B4-BE49-F238E27FC236}">
                <a16:creationId xmlns:a16="http://schemas.microsoft.com/office/drawing/2014/main" id="{8C372FD0-F7A4-39BE-C7BA-A003030BDE5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938" y="1588"/>
            <a:ext cx="12192000" cy="6858000"/>
          </a:xfrm>
          <a:prstGeom prst="rect">
            <a:avLst/>
          </a:prstGeom>
        </p:spPr>
      </p:pic>
    </p:spTree>
    <p:extLst>
      <p:ext uri="{BB962C8B-B14F-4D97-AF65-F5344CB8AC3E}">
        <p14:creationId xmlns:p14="http://schemas.microsoft.com/office/powerpoint/2010/main" val="304528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5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descr="A person holding a child&#10;&#10;Description automatically generated with low confidence">
            <a:extLst>
              <a:ext uri="{FF2B5EF4-FFF2-40B4-BE49-F238E27FC236}">
                <a16:creationId xmlns:a16="http://schemas.microsoft.com/office/drawing/2014/main" id="{AADC259D-CBCE-589F-8744-9A6C80AFEA15}"/>
              </a:ext>
            </a:extLst>
          </p:cNvPr>
          <p:cNvPicPr>
            <a:picLocks noChangeAspect="1"/>
          </p:cNvPicPr>
          <p:nvPr/>
        </p:nvPicPr>
        <p:blipFill>
          <a:blip r:embed="rId3" cstate="email">
            <a:alphaModFix amt="35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FC151D6-671A-C4A3-3A98-D7824562F0A1}"/>
              </a:ext>
            </a:extLst>
          </p:cNvPr>
          <p:cNvSpPr txBox="1"/>
          <p:nvPr/>
        </p:nvSpPr>
        <p:spPr>
          <a:xfrm>
            <a:off x="3512395" y="2939635"/>
            <a:ext cx="4902304" cy="978729"/>
          </a:xfrm>
          <a:prstGeom prst="rect">
            <a:avLst/>
          </a:prstGeom>
          <a:noFill/>
        </p:spPr>
        <p:txBody>
          <a:bodyPr wrap="none" rtlCol="0">
            <a:spAutoFit/>
          </a:bodyPr>
          <a:lstStyle/>
          <a:p>
            <a:pPr algn="ctr">
              <a:lnSpc>
                <a:spcPct val="80000"/>
              </a:lnSpc>
            </a:pPr>
            <a:r>
              <a:rPr lang="en-US" sz="7200" b="1" dirty="0">
                <a:solidFill>
                  <a:schemeClr val="bg1"/>
                </a:solidFill>
                <a:latin typeface="Greycliff CF" pitchFamily="2" charset="77"/>
              </a:rPr>
              <a:t>Questions?</a:t>
            </a:r>
          </a:p>
        </p:txBody>
      </p:sp>
    </p:spTree>
    <p:extLst>
      <p:ext uri="{BB962C8B-B14F-4D97-AF65-F5344CB8AC3E}">
        <p14:creationId xmlns:p14="http://schemas.microsoft.com/office/powerpoint/2010/main" val="1297199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descr="A picture containing text, wall, person, indoor&#10;&#10;Description automatically generated">
            <a:extLst>
              <a:ext uri="{FF2B5EF4-FFF2-40B4-BE49-F238E27FC236}">
                <a16:creationId xmlns:a16="http://schemas.microsoft.com/office/drawing/2014/main" id="{74B6C1DE-728C-BD8C-7E8B-66DDCB2E561F}"/>
              </a:ext>
            </a:extLst>
          </p:cNvPr>
          <p:cNvPicPr>
            <a:picLocks noChangeAspect="1"/>
          </p:cNvPicPr>
          <p:nvPr/>
        </p:nvPicPr>
        <p:blipFill rotWithShape="1">
          <a:blip r:embed="rId3" cstate="email">
            <a:duotone>
              <a:prstClr val="black"/>
              <a:schemeClr val="accent2">
                <a:tint val="45000"/>
                <a:satMod val="400000"/>
              </a:schemeClr>
            </a:duotone>
            <a:alphaModFix amt="27000"/>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a:noFill/>
        </p:spPr>
      </p:pic>
      <p:sp>
        <p:nvSpPr>
          <p:cNvPr id="2" name="TextBox 1">
            <a:extLst>
              <a:ext uri="{FF2B5EF4-FFF2-40B4-BE49-F238E27FC236}">
                <a16:creationId xmlns:a16="http://schemas.microsoft.com/office/drawing/2014/main" id="{0213A1D0-F7DA-4AFA-61CF-3BB91CFF7568}"/>
              </a:ext>
            </a:extLst>
          </p:cNvPr>
          <p:cNvSpPr txBox="1"/>
          <p:nvPr/>
        </p:nvSpPr>
        <p:spPr>
          <a:xfrm>
            <a:off x="2274281" y="2951946"/>
            <a:ext cx="7643438" cy="954107"/>
          </a:xfrm>
          <a:prstGeom prst="rect">
            <a:avLst/>
          </a:prstGeom>
          <a:noFill/>
        </p:spPr>
        <p:txBody>
          <a:bodyPr wrap="none" rtlCol="0">
            <a:spAutoFit/>
          </a:bodyPr>
          <a:lstStyle/>
          <a:p>
            <a:pPr algn="ctr"/>
            <a:r>
              <a:rPr lang="en-US" sz="2800" dirty="0">
                <a:solidFill>
                  <a:schemeClr val="bg1"/>
                </a:solidFill>
                <a:effectLst/>
                <a:latin typeface="Greycliff CF Thin" pitchFamily="2" charset="77"/>
              </a:rPr>
              <a:t>1000 Gospel Justice Centers across America</a:t>
            </a:r>
          </a:p>
          <a:p>
            <a:pPr algn="ctr"/>
            <a:r>
              <a:rPr lang="en-US" sz="2800" dirty="0">
                <a:solidFill>
                  <a:schemeClr val="bg1"/>
                </a:solidFill>
                <a:effectLst/>
                <a:latin typeface="Greycliff CF Thin" pitchFamily="2" charset="77"/>
              </a:rPr>
              <a:t>to transform lives in the name of Christ.</a:t>
            </a:r>
            <a:endParaRPr lang="en-US" sz="2800" dirty="0">
              <a:solidFill>
                <a:schemeClr val="bg1"/>
              </a:solidFill>
              <a:latin typeface="Greycliff CF Thin" pitchFamily="2" charset="77"/>
            </a:endParaRPr>
          </a:p>
        </p:txBody>
      </p:sp>
      <p:sp>
        <p:nvSpPr>
          <p:cNvPr id="4" name="TextBox 3">
            <a:extLst>
              <a:ext uri="{FF2B5EF4-FFF2-40B4-BE49-F238E27FC236}">
                <a16:creationId xmlns:a16="http://schemas.microsoft.com/office/drawing/2014/main" id="{08A74760-7C02-4EC4-8B36-EAC46872591F}"/>
              </a:ext>
            </a:extLst>
          </p:cNvPr>
          <p:cNvSpPr txBox="1"/>
          <p:nvPr/>
        </p:nvSpPr>
        <p:spPr>
          <a:xfrm>
            <a:off x="5674251" y="2582614"/>
            <a:ext cx="843500" cy="369332"/>
          </a:xfrm>
          <a:prstGeom prst="rect">
            <a:avLst/>
          </a:prstGeom>
          <a:noFill/>
        </p:spPr>
        <p:txBody>
          <a:bodyPr wrap="none" rtlCol="0">
            <a:spAutoFit/>
          </a:bodyPr>
          <a:lstStyle/>
          <a:p>
            <a:pPr algn="ctr"/>
            <a:r>
              <a:rPr lang="en-US" b="1" dirty="0">
                <a:solidFill>
                  <a:schemeClr val="bg1"/>
                </a:solidFill>
                <a:effectLst/>
                <a:latin typeface="Greycliff CF Extra Bold" pitchFamily="2" charset="77"/>
              </a:rPr>
              <a:t>Vision</a:t>
            </a:r>
            <a:endParaRPr lang="en-US" b="1" dirty="0">
              <a:solidFill>
                <a:schemeClr val="bg1"/>
              </a:solidFill>
              <a:latin typeface="Greycliff CF Extra Bold" pitchFamily="2" charset="77"/>
            </a:endParaRPr>
          </a:p>
        </p:txBody>
      </p:sp>
    </p:spTree>
    <p:extLst>
      <p:ext uri="{BB962C8B-B14F-4D97-AF65-F5344CB8AC3E}">
        <p14:creationId xmlns:p14="http://schemas.microsoft.com/office/powerpoint/2010/main" val="4169143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6" name="Rectangle 5"/>
          <p:cNvSpPr/>
          <p:nvPr/>
        </p:nvSpPr>
        <p:spPr>
          <a:xfrm>
            <a:off x="0" y="0"/>
            <a:ext cx="12192000" cy="6858000"/>
          </a:xfrm>
          <a:prstGeom prst="rect">
            <a:avLst/>
          </a:prstGeom>
          <a:solidFill>
            <a:srgbClr val="004861">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p:cNvSpPr>
            <a:spLocks noGrp="1"/>
          </p:cNvSpPr>
          <p:nvPr>
            <p:ph type="title"/>
          </p:nvPr>
        </p:nvSpPr>
        <p:spPr>
          <a:xfrm>
            <a:off x="1676400" y="2348480"/>
            <a:ext cx="9863238" cy="2161037"/>
          </a:xfrm>
        </p:spPr>
        <p:txBody>
          <a:bodyPr>
            <a:normAutofit/>
          </a:bodyPr>
          <a:lstStyle/>
          <a:p>
            <a:r>
              <a:rPr lang="en-US" sz="7200" dirty="0">
                <a:solidFill>
                  <a:schemeClr val="bg1"/>
                </a:solidFill>
                <a:latin typeface="Greycliff CF Demi Bold" panose="00000700000000000000" pitchFamily="50" charset="0"/>
                <a:ea typeface="Cambria"/>
                <a:cs typeface="Cambria"/>
                <a:sym typeface="Cambria"/>
              </a:rPr>
              <a:t>“</a:t>
            </a:r>
            <a:r>
              <a:rPr lang="en-US" sz="7200" dirty="0">
                <a:solidFill>
                  <a:srgbClr val="B8513A"/>
                </a:solidFill>
                <a:latin typeface="Greycliff CF Demi Bold" panose="00000700000000000000" pitchFamily="50" charset="0"/>
                <a:ea typeface="Cambria"/>
                <a:sym typeface="Cambria"/>
              </a:rPr>
              <a:t>You</a:t>
            </a:r>
            <a:r>
              <a:rPr lang="en-US" sz="7200" dirty="0">
                <a:solidFill>
                  <a:srgbClr val="FF0000"/>
                </a:solidFill>
                <a:latin typeface="Greycliff CF Demi Bold" panose="00000700000000000000" pitchFamily="50" charset="0"/>
                <a:ea typeface="Cambria"/>
                <a:sym typeface="Cambria"/>
              </a:rPr>
              <a:t> </a:t>
            </a:r>
            <a:r>
              <a:rPr lang="en-US" sz="7200" dirty="0">
                <a:solidFill>
                  <a:schemeClr val="bg1"/>
                </a:solidFill>
                <a:latin typeface="Greycliff CF Demi Bold" panose="00000700000000000000" pitchFamily="50" charset="0"/>
                <a:ea typeface="Cambria"/>
                <a:sym typeface="Cambria"/>
              </a:rPr>
              <a:t>have</a:t>
            </a:r>
            <a:r>
              <a:rPr lang="en-US" sz="7200" dirty="0">
                <a:solidFill>
                  <a:srgbClr val="FF0000"/>
                </a:solidFill>
                <a:latin typeface="Greycliff CF Demi Bold" panose="00000700000000000000" pitchFamily="50" charset="0"/>
                <a:ea typeface="Cambria"/>
                <a:sym typeface="Cambria"/>
              </a:rPr>
              <a:t> </a:t>
            </a:r>
            <a:r>
              <a:rPr lang="en-US" sz="7200" dirty="0">
                <a:solidFill>
                  <a:srgbClr val="FFFFFF"/>
                </a:solidFill>
                <a:latin typeface="Greycliff CF Demi Bold" panose="00000700000000000000" pitchFamily="50" charset="0"/>
                <a:ea typeface="Cambria"/>
                <a:cs typeface="Cambria"/>
                <a:sym typeface="Cambria"/>
              </a:rPr>
              <a:t>the right to a free attorney…”</a:t>
            </a:r>
            <a:endParaRPr lang="en-US" sz="7200" b="1" dirty="0">
              <a:solidFill>
                <a:schemeClr val="bg1"/>
              </a:solidFill>
              <a:latin typeface="Greycliff CF Demi Bold" panose="00000700000000000000" pitchFamily="50" charset="0"/>
              <a:ea typeface="Arial" charset="0"/>
              <a:cs typeface="Arial" charset="0"/>
            </a:endParaRPr>
          </a:p>
        </p:txBody>
      </p:sp>
      <p:sp>
        <p:nvSpPr>
          <p:cNvPr id="8" name="Google Shape;236;g8f10744223_0_18"/>
          <p:cNvSpPr txBox="1"/>
          <p:nvPr/>
        </p:nvSpPr>
        <p:spPr>
          <a:xfrm>
            <a:off x="879575" y="6459515"/>
            <a:ext cx="9302700" cy="28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grpSp>
        <p:nvGrpSpPr>
          <p:cNvPr id="15" name="Group 14">
            <a:extLst>
              <a:ext uri="{FF2B5EF4-FFF2-40B4-BE49-F238E27FC236}">
                <a16:creationId xmlns:a16="http://schemas.microsoft.com/office/drawing/2014/main" id="{D31CE17A-58E2-D7EC-C957-82E7A69B1DC1}"/>
              </a:ext>
            </a:extLst>
          </p:cNvPr>
          <p:cNvGrpSpPr/>
          <p:nvPr/>
        </p:nvGrpSpPr>
        <p:grpSpPr>
          <a:xfrm>
            <a:off x="232742" y="6323201"/>
            <a:ext cx="11858158" cy="393374"/>
            <a:chOff x="232742" y="6434041"/>
            <a:chExt cx="11858158" cy="393374"/>
          </a:xfrm>
        </p:grpSpPr>
        <p:sp>
          <p:nvSpPr>
            <p:cNvPr id="16" name="Google Shape;238;g8f10744223_0_18">
              <a:extLst>
                <a:ext uri="{FF2B5EF4-FFF2-40B4-BE49-F238E27FC236}">
                  <a16:creationId xmlns:a16="http://schemas.microsoft.com/office/drawing/2014/main" id="{5C171DDA-C763-0439-07BC-230A2ED93393}"/>
                </a:ext>
              </a:extLst>
            </p:cNvPr>
            <p:cNvSpPr txBox="1"/>
            <p:nvPr/>
          </p:nvSpPr>
          <p:spPr>
            <a:xfrm>
              <a:off x="6096000" y="6515890"/>
              <a:ext cx="5994900" cy="2319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A5A5A5"/>
                </a:buClr>
                <a:buSzPts val="1000"/>
                <a:buFont typeface="Arial"/>
                <a:buNone/>
              </a:pPr>
              <a:r>
                <a:rPr lang="en-US" sz="1000" b="0" i="1" u="none" strike="noStrike" cap="none" dirty="0">
                  <a:solidFill>
                    <a:schemeClr val="bg1">
                      <a:lumMod val="75000"/>
                    </a:schemeClr>
                  </a:solidFill>
                  <a:latin typeface="Arial"/>
                  <a:ea typeface="Arial"/>
                  <a:cs typeface="Arial"/>
                  <a:sym typeface="Arial"/>
                </a:rPr>
                <a:t>Copyright © </a:t>
              </a:r>
              <a:r>
                <a:rPr lang="en-US" sz="1000" i="1" dirty="0">
                  <a:solidFill>
                    <a:schemeClr val="bg1">
                      <a:lumMod val="75000"/>
                    </a:schemeClr>
                  </a:solidFill>
                  <a:latin typeface="Arial"/>
                  <a:ea typeface="Arial"/>
                  <a:cs typeface="Arial"/>
                  <a:sym typeface="Arial"/>
                </a:rPr>
                <a:t>2022</a:t>
              </a:r>
              <a:r>
                <a:rPr lang="en-US" sz="1000" b="0" i="1" u="none" strike="noStrike" cap="none" dirty="0">
                  <a:solidFill>
                    <a:schemeClr val="bg1">
                      <a:lumMod val="75000"/>
                    </a:schemeClr>
                  </a:solidFill>
                  <a:latin typeface="Arial"/>
                  <a:ea typeface="Arial"/>
                  <a:cs typeface="Arial"/>
                  <a:sym typeface="Arial"/>
                </a:rPr>
                <a:t> Administer Justice. All rights reserved. Duplication in part or in whole prohibited.</a:t>
              </a:r>
              <a:endParaRPr sz="1400" b="0" i="0" u="none" strike="noStrike" cap="none" dirty="0">
                <a:solidFill>
                  <a:schemeClr val="bg1">
                    <a:lumMod val="75000"/>
                  </a:schemeClr>
                </a:solidFill>
                <a:latin typeface="Arial"/>
                <a:ea typeface="Arial"/>
                <a:cs typeface="Arial"/>
                <a:sym typeface="Arial"/>
              </a:endParaRPr>
            </a:p>
          </p:txBody>
        </p:sp>
        <p:pic>
          <p:nvPicPr>
            <p:cNvPr id="17" name="Google Shape;239;g8f10744223_0_18">
              <a:extLst>
                <a:ext uri="{FF2B5EF4-FFF2-40B4-BE49-F238E27FC236}">
                  <a16:creationId xmlns:a16="http://schemas.microsoft.com/office/drawing/2014/main" id="{5D781630-E283-EA4C-15DF-34B189A51FC4}"/>
                </a:ext>
              </a:extLst>
            </p:cNvPr>
            <p:cNvPicPr preferRelativeResize="0"/>
            <p:nvPr/>
          </p:nvPicPr>
          <p:blipFill>
            <a:blip r:embed="rId4" cstate="email">
              <a:alphaModFix amt="70000"/>
              <a:extLst>
                <a:ext uri="{28A0092B-C50C-407E-A947-70E740481C1C}">
                  <a14:useLocalDpi xmlns:a14="http://schemas.microsoft.com/office/drawing/2010/main"/>
                </a:ext>
              </a:extLst>
            </a:blip>
            <a:srcRect/>
            <a:stretch/>
          </p:blipFill>
          <p:spPr>
            <a:xfrm>
              <a:off x="232742" y="6434041"/>
              <a:ext cx="1660910" cy="393374"/>
            </a:xfrm>
            <a:prstGeom prst="rect">
              <a:avLst/>
            </a:prstGeom>
            <a:noFill/>
            <a:ln>
              <a:noFill/>
            </a:ln>
          </p:spPr>
        </p:pic>
      </p:grpSp>
    </p:spTree>
    <p:extLst>
      <p:ext uri="{BB962C8B-B14F-4D97-AF65-F5344CB8AC3E}">
        <p14:creationId xmlns:p14="http://schemas.microsoft.com/office/powerpoint/2010/main" val="1809031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g919cb2cd26_0_1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12192000" cy="6858001"/>
          </a:xfrm>
          <a:prstGeom prst="rect">
            <a:avLst/>
          </a:prstGeom>
          <a:noFill/>
          <a:ln>
            <a:noFill/>
          </a:ln>
        </p:spPr>
      </p:pic>
      <p:sp>
        <p:nvSpPr>
          <p:cNvPr id="223" name="Google Shape;223;g919cb2cd26_0_11"/>
          <p:cNvSpPr/>
          <p:nvPr/>
        </p:nvSpPr>
        <p:spPr>
          <a:xfrm>
            <a:off x="0" y="-1"/>
            <a:ext cx="12192000" cy="6858000"/>
          </a:xfrm>
          <a:prstGeom prst="rect">
            <a:avLst/>
          </a:prstGeom>
          <a:solidFill>
            <a:srgbClr val="004861">
              <a:alpha val="8470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sp>
        <p:nvSpPr>
          <p:cNvPr id="224" name="Google Shape;224;g919cb2cd26_0_11"/>
          <p:cNvSpPr txBox="1">
            <a:spLocks noGrp="1"/>
          </p:cNvSpPr>
          <p:nvPr>
            <p:ph type="title"/>
          </p:nvPr>
        </p:nvSpPr>
        <p:spPr>
          <a:xfrm>
            <a:off x="811265" y="956070"/>
            <a:ext cx="10294885" cy="376570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5400" dirty="0">
                <a:solidFill>
                  <a:schemeClr val="bg1"/>
                </a:solidFill>
                <a:latin typeface="Greycliff CF Demi Bold" panose="00000700000000000000" pitchFamily="50" charset="0"/>
                <a:ea typeface="Cambria"/>
                <a:cs typeface="Cambria"/>
                <a:sym typeface="Cambria"/>
              </a:rPr>
              <a:t>Criminal defendants </a:t>
            </a:r>
            <a:r>
              <a:rPr lang="en-US" sz="5400" dirty="0">
                <a:solidFill>
                  <a:srgbClr val="FFFFFF"/>
                </a:solidFill>
                <a:latin typeface="Greycliff CF Demi Bold" panose="00000700000000000000" pitchFamily="50" charset="0"/>
                <a:ea typeface="Cambria"/>
                <a:cs typeface="Cambria"/>
                <a:sym typeface="Cambria"/>
              </a:rPr>
              <a:t>who are unable to afford a lawyer have the right to free legal representation, yet </a:t>
            </a:r>
            <a:r>
              <a:rPr lang="en-US" sz="5400" i="1" dirty="0">
                <a:solidFill>
                  <a:schemeClr val="accent1"/>
                </a:solidFill>
                <a:latin typeface="Greycliff CF Demi Bold" panose="00000700000000000000" pitchFamily="50" charset="0"/>
                <a:ea typeface="Cambria"/>
                <a:cs typeface="Cambria"/>
                <a:sym typeface="Cambria"/>
              </a:rPr>
              <a:t>those being oppressed </a:t>
            </a:r>
            <a:r>
              <a:rPr lang="en-US" sz="5400" dirty="0">
                <a:solidFill>
                  <a:srgbClr val="FFFFFF"/>
                </a:solidFill>
                <a:latin typeface="Greycliff CF Demi Bold" panose="00000700000000000000" pitchFamily="50" charset="0"/>
                <a:ea typeface="Cambria"/>
                <a:cs typeface="Cambria"/>
                <a:sym typeface="Cambria"/>
              </a:rPr>
              <a:t>DO NOT.  </a:t>
            </a:r>
            <a:endParaRPr sz="6600" dirty="0">
              <a:solidFill>
                <a:srgbClr val="FFFFFF"/>
              </a:solidFill>
              <a:latin typeface="Greycliff CF Demi Bold" panose="00000700000000000000" pitchFamily="50" charset="0"/>
              <a:ea typeface="Cambria"/>
              <a:cs typeface="Cambria"/>
              <a:sym typeface="Cambria"/>
            </a:endParaRPr>
          </a:p>
        </p:txBody>
      </p:sp>
      <p:sp>
        <p:nvSpPr>
          <p:cNvPr id="8" name="Google Shape;224;g919cb2cd26_0_11">
            <a:extLst>
              <a:ext uri="{FF2B5EF4-FFF2-40B4-BE49-F238E27FC236}">
                <a16:creationId xmlns:a16="http://schemas.microsoft.com/office/drawing/2014/main" id="{2153867D-1AE8-49A1-87BC-8E16C9202A60}"/>
              </a:ext>
            </a:extLst>
          </p:cNvPr>
          <p:cNvSpPr txBox="1">
            <a:spLocks/>
          </p:cNvSpPr>
          <p:nvPr/>
        </p:nvSpPr>
        <p:spPr>
          <a:xfrm>
            <a:off x="5327061" y="5115339"/>
            <a:ext cx="6941139" cy="12672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en-US" dirty="0">
                <a:solidFill>
                  <a:srgbClr val="FFFFFF"/>
                </a:solidFill>
                <a:latin typeface="Greycliff CF Demi Bold" panose="00000700000000000000" pitchFamily="50" charset="0"/>
                <a:ea typeface="Cambria"/>
                <a:cs typeface="Cambria"/>
                <a:sym typeface="Cambria"/>
              </a:rPr>
              <a:t>Friends, this is </a:t>
            </a:r>
            <a:r>
              <a:rPr lang="en-US" u="sng" dirty="0">
                <a:solidFill>
                  <a:srgbClr val="FFFFFF"/>
                </a:solidFill>
                <a:latin typeface="Greycliff CF Demi Bold" panose="00000700000000000000" pitchFamily="50" charset="0"/>
                <a:ea typeface="Cambria"/>
                <a:cs typeface="Cambria"/>
                <a:sym typeface="Cambria"/>
              </a:rPr>
              <a:t>not</a:t>
            </a:r>
            <a:r>
              <a:rPr lang="en-US" dirty="0">
                <a:solidFill>
                  <a:srgbClr val="FFFFFF"/>
                </a:solidFill>
                <a:latin typeface="Greycliff CF Demi Bold" panose="00000700000000000000" pitchFamily="50" charset="0"/>
                <a:ea typeface="Cambria"/>
                <a:cs typeface="Cambria"/>
                <a:sym typeface="Cambria"/>
              </a:rPr>
              <a:t> right.</a:t>
            </a:r>
            <a:endParaRPr lang="en-US" sz="5400" dirty="0">
              <a:solidFill>
                <a:srgbClr val="FFFFFF"/>
              </a:solidFill>
              <a:latin typeface="Greycliff CF Demi Bold" panose="00000700000000000000" pitchFamily="50" charset="0"/>
              <a:ea typeface="Cambria"/>
              <a:cs typeface="Cambria"/>
              <a:sym typeface="Cambria"/>
            </a:endParaRPr>
          </a:p>
        </p:txBody>
      </p:sp>
      <p:sp>
        <p:nvSpPr>
          <p:cNvPr id="9" name="Google Shape;236;g8f10744223_0_18"/>
          <p:cNvSpPr txBox="1"/>
          <p:nvPr/>
        </p:nvSpPr>
        <p:spPr>
          <a:xfrm>
            <a:off x="879575" y="6459515"/>
            <a:ext cx="9302700" cy="28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grpSp>
        <p:nvGrpSpPr>
          <p:cNvPr id="2" name="Group 1">
            <a:extLst>
              <a:ext uri="{FF2B5EF4-FFF2-40B4-BE49-F238E27FC236}">
                <a16:creationId xmlns:a16="http://schemas.microsoft.com/office/drawing/2014/main" id="{BB791A4F-53FB-D7EF-6480-058A250CB84D}"/>
              </a:ext>
            </a:extLst>
          </p:cNvPr>
          <p:cNvGrpSpPr/>
          <p:nvPr/>
        </p:nvGrpSpPr>
        <p:grpSpPr>
          <a:xfrm>
            <a:off x="232742" y="6323201"/>
            <a:ext cx="11858158" cy="393374"/>
            <a:chOff x="232742" y="6434041"/>
            <a:chExt cx="11858158" cy="393374"/>
          </a:xfrm>
        </p:grpSpPr>
        <p:sp>
          <p:nvSpPr>
            <p:cNvPr id="14" name="Google Shape;238;g8f10744223_0_18">
              <a:extLst>
                <a:ext uri="{FF2B5EF4-FFF2-40B4-BE49-F238E27FC236}">
                  <a16:creationId xmlns:a16="http://schemas.microsoft.com/office/drawing/2014/main" id="{59BBBE54-F707-92A6-A3B0-B4D3AD69DF39}"/>
                </a:ext>
              </a:extLst>
            </p:cNvPr>
            <p:cNvSpPr txBox="1"/>
            <p:nvPr/>
          </p:nvSpPr>
          <p:spPr>
            <a:xfrm>
              <a:off x="6096000" y="6515890"/>
              <a:ext cx="5994900" cy="2319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A5A5A5"/>
                </a:buClr>
                <a:buSzPts val="1000"/>
                <a:buFont typeface="Arial"/>
                <a:buNone/>
              </a:pPr>
              <a:r>
                <a:rPr lang="en-US" sz="1000" b="0" i="1" u="none" strike="noStrike" cap="none" dirty="0">
                  <a:solidFill>
                    <a:schemeClr val="bg1">
                      <a:lumMod val="75000"/>
                    </a:schemeClr>
                  </a:solidFill>
                  <a:latin typeface="Arial"/>
                  <a:ea typeface="Arial"/>
                  <a:cs typeface="Arial"/>
                  <a:sym typeface="Arial"/>
                </a:rPr>
                <a:t>Copyright © </a:t>
              </a:r>
              <a:r>
                <a:rPr lang="en-US" sz="1000" i="1" dirty="0">
                  <a:solidFill>
                    <a:schemeClr val="bg1">
                      <a:lumMod val="75000"/>
                    </a:schemeClr>
                  </a:solidFill>
                  <a:latin typeface="Arial"/>
                  <a:ea typeface="Arial"/>
                  <a:cs typeface="Arial"/>
                  <a:sym typeface="Arial"/>
                </a:rPr>
                <a:t>2022</a:t>
              </a:r>
              <a:r>
                <a:rPr lang="en-US" sz="1000" b="0" i="1" u="none" strike="noStrike" cap="none" dirty="0">
                  <a:solidFill>
                    <a:schemeClr val="bg1">
                      <a:lumMod val="75000"/>
                    </a:schemeClr>
                  </a:solidFill>
                  <a:latin typeface="Arial"/>
                  <a:ea typeface="Arial"/>
                  <a:cs typeface="Arial"/>
                  <a:sym typeface="Arial"/>
                </a:rPr>
                <a:t> Administer Justice. All rights reserved. Duplication in part or in whole prohibited.</a:t>
              </a:r>
              <a:endParaRPr sz="1400" b="0" i="0" u="none" strike="noStrike" cap="none" dirty="0">
                <a:solidFill>
                  <a:schemeClr val="bg1">
                    <a:lumMod val="75000"/>
                  </a:schemeClr>
                </a:solidFill>
                <a:latin typeface="Arial"/>
                <a:ea typeface="Arial"/>
                <a:cs typeface="Arial"/>
                <a:sym typeface="Arial"/>
              </a:endParaRPr>
            </a:p>
          </p:txBody>
        </p:sp>
        <p:pic>
          <p:nvPicPr>
            <p:cNvPr id="17" name="Google Shape;239;g8f10744223_0_18">
              <a:extLst>
                <a:ext uri="{FF2B5EF4-FFF2-40B4-BE49-F238E27FC236}">
                  <a16:creationId xmlns:a16="http://schemas.microsoft.com/office/drawing/2014/main" id="{738B48AE-0306-F548-0F4A-68A8B967A82F}"/>
                </a:ext>
              </a:extLst>
            </p:cNvPr>
            <p:cNvPicPr preferRelativeResize="0"/>
            <p:nvPr/>
          </p:nvPicPr>
          <p:blipFill>
            <a:blip r:embed="rId4" cstate="email">
              <a:alphaModFix amt="70000"/>
              <a:extLst>
                <a:ext uri="{28A0092B-C50C-407E-A947-70E740481C1C}">
                  <a14:useLocalDpi xmlns:a14="http://schemas.microsoft.com/office/drawing/2010/main"/>
                </a:ext>
              </a:extLst>
            </a:blip>
            <a:srcRect/>
            <a:stretch/>
          </p:blipFill>
          <p:spPr>
            <a:xfrm>
              <a:off x="232742" y="6434041"/>
              <a:ext cx="1660910" cy="393374"/>
            </a:xfrm>
            <a:prstGeom prst="rect">
              <a:avLst/>
            </a:prstGeom>
            <a:noFill/>
            <a:ln>
              <a:noFill/>
            </a:ln>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B8513A"/>
                </a:solidFill>
                <a:latin typeface="Greycliff CF" charset="0"/>
                <a:ea typeface="Greycliff CF" charset="0"/>
                <a:cs typeface="Greycliff CF" charset="0"/>
              </a:rPr>
              <a:t>How many people in the US cannot afford a lawyer?</a:t>
            </a:r>
          </a:p>
        </p:txBody>
      </p:sp>
      <p:sp>
        <p:nvSpPr>
          <p:cNvPr id="3" name="Content Placeholder 2"/>
          <p:cNvSpPr>
            <a:spLocks noGrp="1"/>
          </p:cNvSpPr>
          <p:nvPr>
            <p:ph idx="1"/>
          </p:nvPr>
        </p:nvSpPr>
        <p:spPr>
          <a:xfrm>
            <a:off x="838200" y="2013917"/>
            <a:ext cx="10515600" cy="4351338"/>
          </a:xfrm>
        </p:spPr>
        <p:txBody>
          <a:bodyPr>
            <a:normAutofit/>
          </a:bodyPr>
          <a:lstStyle/>
          <a:p>
            <a:pPr marL="0" indent="0">
              <a:lnSpc>
                <a:spcPct val="200000"/>
              </a:lnSpc>
              <a:spcBef>
                <a:spcPts val="0"/>
              </a:spcBef>
              <a:buNone/>
              <a:defRPr/>
            </a:pPr>
            <a:r>
              <a:rPr lang="en-US" b="1" dirty="0">
                <a:solidFill>
                  <a:schemeClr val="accent4"/>
                </a:solidFill>
                <a:ea typeface="Greycliff CF" charset="0"/>
                <a:cs typeface="Greycliff CF" charset="0"/>
              </a:rPr>
              <a:t>01 | </a:t>
            </a:r>
            <a:r>
              <a:rPr lang="en-US" b="1" dirty="0">
                <a:solidFill>
                  <a:schemeClr val="accent3"/>
                </a:solidFill>
                <a:ea typeface="Greycliff CF" charset="0"/>
                <a:cs typeface="Greycliff CF" charset="0"/>
              </a:rPr>
              <a:t>10 million</a:t>
            </a:r>
          </a:p>
          <a:p>
            <a:pPr marL="0" indent="0">
              <a:lnSpc>
                <a:spcPct val="200000"/>
              </a:lnSpc>
              <a:spcBef>
                <a:spcPts val="0"/>
              </a:spcBef>
              <a:buNone/>
              <a:defRPr/>
            </a:pPr>
            <a:r>
              <a:rPr lang="en-US" b="1" dirty="0">
                <a:solidFill>
                  <a:schemeClr val="accent4"/>
                </a:solidFill>
                <a:ea typeface="Greycliff CF" charset="0"/>
                <a:cs typeface="Greycliff CF" charset="0"/>
              </a:rPr>
              <a:t>02 | </a:t>
            </a:r>
            <a:r>
              <a:rPr lang="en-US" b="1" dirty="0">
                <a:solidFill>
                  <a:schemeClr val="accent3"/>
                </a:solidFill>
                <a:ea typeface="Greycliff CF" charset="0"/>
                <a:cs typeface="Greycliff CF" charset="0"/>
              </a:rPr>
              <a:t>25 million</a:t>
            </a:r>
          </a:p>
          <a:p>
            <a:pPr marL="0" indent="0">
              <a:lnSpc>
                <a:spcPct val="200000"/>
              </a:lnSpc>
              <a:spcBef>
                <a:spcPts val="0"/>
              </a:spcBef>
              <a:buNone/>
              <a:defRPr/>
            </a:pPr>
            <a:r>
              <a:rPr lang="en-US" b="1" dirty="0">
                <a:solidFill>
                  <a:schemeClr val="accent4"/>
                </a:solidFill>
                <a:ea typeface="Greycliff CF" charset="0"/>
                <a:cs typeface="Greycliff CF" charset="0"/>
              </a:rPr>
              <a:t>03 | </a:t>
            </a:r>
            <a:r>
              <a:rPr lang="en-US" b="1" dirty="0">
                <a:solidFill>
                  <a:schemeClr val="accent3"/>
                </a:solidFill>
                <a:ea typeface="Greycliff CF" charset="0"/>
                <a:cs typeface="Greycliff CF" charset="0"/>
              </a:rPr>
              <a:t>50 million </a:t>
            </a:r>
          </a:p>
          <a:p>
            <a:pPr marL="0" indent="0">
              <a:lnSpc>
                <a:spcPct val="200000"/>
              </a:lnSpc>
              <a:spcBef>
                <a:spcPts val="0"/>
              </a:spcBef>
              <a:buNone/>
              <a:defRPr/>
            </a:pPr>
            <a:r>
              <a:rPr lang="en-US" b="1" dirty="0">
                <a:solidFill>
                  <a:schemeClr val="accent4"/>
                </a:solidFill>
                <a:ea typeface="Greycliff CF" charset="0"/>
                <a:cs typeface="Greycliff CF" charset="0"/>
              </a:rPr>
              <a:t>04 | </a:t>
            </a:r>
            <a:r>
              <a:rPr lang="en-US" b="1" dirty="0">
                <a:solidFill>
                  <a:schemeClr val="accent3"/>
                </a:solidFill>
                <a:ea typeface="Greycliff CF" charset="0"/>
                <a:cs typeface="Greycliff CF" charset="0"/>
              </a:rPr>
              <a:t>100 million</a:t>
            </a:r>
          </a:p>
        </p:txBody>
      </p:sp>
    </p:spTree>
    <p:extLst>
      <p:ext uri="{BB962C8B-B14F-4D97-AF65-F5344CB8AC3E}">
        <p14:creationId xmlns:p14="http://schemas.microsoft.com/office/powerpoint/2010/main" val="2728985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B8513A"/>
                </a:solidFill>
                <a:latin typeface="Greycliff CF" charset="0"/>
                <a:ea typeface="Greycliff CF" charset="0"/>
                <a:cs typeface="Greycliff CF" charset="0"/>
              </a:rPr>
              <a:t>How many people in the US cannot afford a lawyer?</a:t>
            </a:r>
          </a:p>
        </p:txBody>
      </p:sp>
      <p:sp>
        <p:nvSpPr>
          <p:cNvPr id="3" name="Content Placeholder 2"/>
          <p:cNvSpPr>
            <a:spLocks noGrp="1"/>
          </p:cNvSpPr>
          <p:nvPr>
            <p:ph idx="1"/>
          </p:nvPr>
        </p:nvSpPr>
        <p:spPr>
          <a:xfrm>
            <a:off x="838200" y="2013917"/>
            <a:ext cx="10515600" cy="4351338"/>
          </a:xfrm>
        </p:spPr>
        <p:txBody>
          <a:bodyPr>
            <a:normAutofit/>
          </a:bodyPr>
          <a:lstStyle/>
          <a:p>
            <a:pPr marL="0" indent="0">
              <a:lnSpc>
                <a:spcPct val="200000"/>
              </a:lnSpc>
              <a:spcBef>
                <a:spcPts val="0"/>
              </a:spcBef>
              <a:buNone/>
              <a:defRPr/>
            </a:pPr>
            <a:r>
              <a:rPr lang="en-US" b="1" dirty="0">
                <a:solidFill>
                  <a:schemeClr val="bg1">
                    <a:lumMod val="85000"/>
                  </a:schemeClr>
                </a:solidFill>
                <a:ea typeface="Greycliff CF" charset="0"/>
                <a:cs typeface="Greycliff CF" charset="0"/>
              </a:rPr>
              <a:t>01 | 10 million</a:t>
            </a:r>
          </a:p>
          <a:p>
            <a:pPr marL="0" indent="0">
              <a:lnSpc>
                <a:spcPct val="200000"/>
              </a:lnSpc>
              <a:spcBef>
                <a:spcPts val="0"/>
              </a:spcBef>
              <a:buNone/>
              <a:defRPr/>
            </a:pPr>
            <a:r>
              <a:rPr lang="en-US" b="1" dirty="0">
                <a:solidFill>
                  <a:schemeClr val="bg1">
                    <a:lumMod val="85000"/>
                  </a:schemeClr>
                </a:solidFill>
                <a:ea typeface="Greycliff CF" charset="0"/>
                <a:cs typeface="Greycliff CF" charset="0"/>
              </a:rPr>
              <a:t>02 | 25 million</a:t>
            </a:r>
          </a:p>
          <a:p>
            <a:pPr marL="0" indent="0">
              <a:lnSpc>
                <a:spcPct val="200000"/>
              </a:lnSpc>
              <a:spcBef>
                <a:spcPts val="0"/>
              </a:spcBef>
              <a:buNone/>
              <a:defRPr/>
            </a:pPr>
            <a:r>
              <a:rPr lang="en-US" b="1" dirty="0">
                <a:solidFill>
                  <a:schemeClr val="bg1">
                    <a:lumMod val="85000"/>
                  </a:schemeClr>
                </a:solidFill>
                <a:ea typeface="Greycliff CF" charset="0"/>
                <a:cs typeface="Greycliff CF" charset="0"/>
              </a:rPr>
              <a:t>03 | 50 million </a:t>
            </a:r>
          </a:p>
          <a:p>
            <a:pPr marL="0" indent="0">
              <a:lnSpc>
                <a:spcPct val="200000"/>
              </a:lnSpc>
              <a:spcBef>
                <a:spcPts val="0"/>
              </a:spcBef>
              <a:buNone/>
              <a:defRPr/>
            </a:pPr>
            <a:r>
              <a:rPr lang="en-US" b="1" dirty="0">
                <a:solidFill>
                  <a:schemeClr val="accent4"/>
                </a:solidFill>
                <a:ea typeface="Greycliff CF" charset="0"/>
                <a:cs typeface="Greycliff CF" charset="0"/>
              </a:rPr>
              <a:t>04 | </a:t>
            </a:r>
            <a:r>
              <a:rPr lang="en-US" b="1" dirty="0">
                <a:solidFill>
                  <a:schemeClr val="accent3"/>
                </a:solidFill>
                <a:ea typeface="Greycliff CF" charset="0"/>
                <a:cs typeface="Greycliff CF" charset="0"/>
              </a:rPr>
              <a:t>100 million</a:t>
            </a:r>
          </a:p>
        </p:txBody>
      </p:sp>
    </p:spTree>
    <p:extLst>
      <p:ext uri="{BB962C8B-B14F-4D97-AF65-F5344CB8AC3E}">
        <p14:creationId xmlns:p14="http://schemas.microsoft.com/office/powerpoint/2010/main" val="73545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table, indoor, desk&#10;&#10;Description automatically generated">
            <a:extLst>
              <a:ext uri="{FF2B5EF4-FFF2-40B4-BE49-F238E27FC236}">
                <a16:creationId xmlns:a16="http://schemas.microsoft.com/office/drawing/2014/main" id="{187F8A35-C40A-48DF-68EA-CD5A8FA81D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60"/>
            <a:ext cx="12192000" cy="6858000"/>
          </a:xfrm>
          <a:prstGeom prst="rect">
            <a:avLst/>
          </a:prstGeom>
        </p:spPr>
      </p:pic>
      <p:sp>
        <p:nvSpPr>
          <p:cNvPr id="8" name="Google Shape;223;g919cb2cd26_0_11">
            <a:extLst>
              <a:ext uri="{FF2B5EF4-FFF2-40B4-BE49-F238E27FC236}">
                <a16:creationId xmlns:a16="http://schemas.microsoft.com/office/drawing/2014/main" id="{A09DAC10-8FC9-7B7C-5F06-8CA3A5AEA97A}"/>
              </a:ext>
            </a:extLst>
          </p:cNvPr>
          <p:cNvSpPr/>
          <p:nvPr/>
        </p:nvSpPr>
        <p:spPr>
          <a:xfrm>
            <a:off x="0" y="0"/>
            <a:ext cx="12192000" cy="6858000"/>
          </a:xfrm>
          <a:prstGeom prst="rect">
            <a:avLst/>
          </a:prstGeom>
          <a:solidFill>
            <a:srgbClr val="004861">
              <a:alpha val="8470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sp>
        <p:nvSpPr>
          <p:cNvPr id="9" name="TextBox 8">
            <a:extLst>
              <a:ext uri="{FF2B5EF4-FFF2-40B4-BE49-F238E27FC236}">
                <a16:creationId xmlns:a16="http://schemas.microsoft.com/office/drawing/2014/main" id="{4E659011-A762-25D9-D1F8-76DC88B76C86}"/>
              </a:ext>
            </a:extLst>
          </p:cNvPr>
          <p:cNvSpPr txBox="1"/>
          <p:nvPr/>
        </p:nvSpPr>
        <p:spPr>
          <a:xfrm>
            <a:off x="2741814" y="848065"/>
            <a:ext cx="6982692" cy="4708981"/>
          </a:xfrm>
          <a:prstGeom prst="rect">
            <a:avLst/>
          </a:prstGeom>
          <a:noFill/>
        </p:spPr>
        <p:txBody>
          <a:bodyPr wrap="square" rtlCol="0">
            <a:spAutoFit/>
          </a:bodyPr>
          <a:lstStyle/>
          <a:p>
            <a:r>
              <a:rPr lang="en-US" sz="8000" b="1" dirty="0">
                <a:solidFill>
                  <a:schemeClr val="bg1"/>
                </a:solidFill>
                <a:latin typeface="Greycliff CF Heavy" pitchFamily="2" charset="77"/>
              </a:rPr>
              <a:t>3 out of 4</a:t>
            </a:r>
          </a:p>
          <a:p>
            <a:r>
              <a:rPr lang="en-US" sz="2800" dirty="0">
                <a:solidFill>
                  <a:schemeClr val="bg1"/>
                </a:solidFill>
                <a:latin typeface="Greycliff CF" pitchFamily="2" charset="77"/>
              </a:rPr>
              <a:t>Low-income households experience 1 or more legal problems in the last year.</a:t>
            </a:r>
          </a:p>
          <a:p>
            <a:endParaRPr lang="en-US" sz="2800" dirty="0">
              <a:solidFill>
                <a:schemeClr val="bg1"/>
              </a:solidFill>
              <a:latin typeface="Greycliff CF" pitchFamily="2" charset="77"/>
            </a:endParaRPr>
          </a:p>
          <a:p>
            <a:r>
              <a:rPr lang="en-US" sz="8000" b="1" dirty="0">
                <a:solidFill>
                  <a:schemeClr val="bg1"/>
                </a:solidFill>
                <a:latin typeface="Greycliff CF Heavy" pitchFamily="2" charset="77"/>
              </a:rPr>
              <a:t>37m</a:t>
            </a:r>
          </a:p>
          <a:p>
            <a:r>
              <a:rPr lang="en-US" sz="2800" dirty="0">
                <a:solidFill>
                  <a:schemeClr val="bg1"/>
                </a:solidFill>
                <a:latin typeface="Greycliff CF" pitchFamily="2" charset="77"/>
              </a:rPr>
              <a:t>Americans are turned away from legal help each year</a:t>
            </a:r>
          </a:p>
        </p:txBody>
      </p:sp>
      <p:grpSp>
        <p:nvGrpSpPr>
          <p:cNvPr id="12" name="Group 11">
            <a:extLst>
              <a:ext uri="{FF2B5EF4-FFF2-40B4-BE49-F238E27FC236}">
                <a16:creationId xmlns:a16="http://schemas.microsoft.com/office/drawing/2014/main" id="{707AC34B-5226-72EC-805F-3C98FE09CD38}"/>
              </a:ext>
            </a:extLst>
          </p:cNvPr>
          <p:cNvGrpSpPr/>
          <p:nvPr/>
        </p:nvGrpSpPr>
        <p:grpSpPr>
          <a:xfrm>
            <a:off x="232742" y="6323201"/>
            <a:ext cx="11858158" cy="393374"/>
            <a:chOff x="232742" y="6434041"/>
            <a:chExt cx="11858158" cy="393374"/>
          </a:xfrm>
        </p:grpSpPr>
        <p:sp>
          <p:nvSpPr>
            <p:cNvPr id="13" name="Google Shape;238;g8f10744223_0_18">
              <a:extLst>
                <a:ext uri="{FF2B5EF4-FFF2-40B4-BE49-F238E27FC236}">
                  <a16:creationId xmlns:a16="http://schemas.microsoft.com/office/drawing/2014/main" id="{1F108ADD-A11A-1B44-694C-8500B53898FA}"/>
                </a:ext>
              </a:extLst>
            </p:cNvPr>
            <p:cNvSpPr txBox="1"/>
            <p:nvPr/>
          </p:nvSpPr>
          <p:spPr>
            <a:xfrm>
              <a:off x="6096000" y="6515890"/>
              <a:ext cx="5994900" cy="2319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A5A5A5"/>
                </a:buClr>
                <a:buSzPts val="1000"/>
                <a:buFont typeface="Arial"/>
                <a:buNone/>
              </a:pPr>
              <a:r>
                <a:rPr lang="en-US" sz="1000" b="0" i="1" u="none" strike="noStrike" cap="none" dirty="0">
                  <a:solidFill>
                    <a:schemeClr val="bg1">
                      <a:lumMod val="75000"/>
                    </a:schemeClr>
                  </a:solidFill>
                  <a:latin typeface="Arial"/>
                  <a:ea typeface="Arial"/>
                  <a:cs typeface="Arial"/>
                  <a:sym typeface="Arial"/>
                </a:rPr>
                <a:t>Copyright © </a:t>
              </a:r>
              <a:r>
                <a:rPr lang="en-US" sz="1000" i="1" dirty="0">
                  <a:solidFill>
                    <a:schemeClr val="bg1">
                      <a:lumMod val="75000"/>
                    </a:schemeClr>
                  </a:solidFill>
                  <a:latin typeface="Arial"/>
                  <a:ea typeface="Arial"/>
                  <a:cs typeface="Arial"/>
                  <a:sym typeface="Arial"/>
                </a:rPr>
                <a:t>2022</a:t>
              </a:r>
              <a:r>
                <a:rPr lang="en-US" sz="1000" b="0" i="1" u="none" strike="noStrike" cap="none" dirty="0">
                  <a:solidFill>
                    <a:schemeClr val="bg1">
                      <a:lumMod val="75000"/>
                    </a:schemeClr>
                  </a:solidFill>
                  <a:latin typeface="Arial"/>
                  <a:ea typeface="Arial"/>
                  <a:cs typeface="Arial"/>
                  <a:sym typeface="Arial"/>
                </a:rPr>
                <a:t> Administer Justice. All rights reserved. Duplication in part or in whole prohibited.</a:t>
              </a:r>
              <a:endParaRPr sz="1400" b="0" i="0" u="none" strike="noStrike" cap="none" dirty="0">
                <a:solidFill>
                  <a:schemeClr val="bg1">
                    <a:lumMod val="75000"/>
                  </a:schemeClr>
                </a:solidFill>
                <a:latin typeface="Arial"/>
                <a:ea typeface="Arial"/>
                <a:cs typeface="Arial"/>
                <a:sym typeface="Arial"/>
              </a:endParaRPr>
            </a:p>
          </p:txBody>
        </p:sp>
        <p:pic>
          <p:nvPicPr>
            <p:cNvPr id="14" name="Google Shape;239;g8f10744223_0_18">
              <a:extLst>
                <a:ext uri="{FF2B5EF4-FFF2-40B4-BE49-F238E27FC236}">
                  <a16:creationId xmlns:a16="http://schemas.microsoft.com/office/drawing/2014/main" id="{5DADFDA3-3A65-0C3D-BE75-FE5E3611AEF3}"/>
                </a:ext>
              </a:extLst>
            </p:cNvPr>
            <p:cNvPicPr preferRelativeResize="0"/>
            <p:nvPr/>
          </p:nvPicPr>
          <p:blipFill>
            <a:blip r:embed="rId4" cstate="email">
              <a:alphaModFix amt="70000"/>
              <a:extLst>
                <a:ext uri="{28A0092B-C50C-407E-A947-70E740481C1C}">
                  <a14:useLocalDpi xmlns:a14="http://schemas.microsoft.com/office/drawing/2010/main"/>
                </a:ext>
              </a:extLst>
            </a:blip>
            <a:srcRect/>
            <a:stretch/>
          </p:blipFill>
          <p:spPr>
            <a:xfrm>
              <a:off x="232742" y="6434041"/>
              <a:ext cx="1660910" cy="393374"/>
            </a:xfrm>
            <a:prstGeom prst="rect">
              <a:avLst/>
            </a:prstGeom>
            <a:noFill/>
            <a:ln>
              <a:noFill/>
            </a:ln>
          </p:spPr>
        </p:pic>
      </p:grpSp>
      <p:sp>
        <p:nvSpPr>
          <p:cNvPr id="10" name="TextBox 9">
            <a:extLst>
              <a:ext uri="{FF2B5EF4-FFF2-40B4-BE49-F238E27FC236}">
                <a16:creationId xmlns:a16="http://schemas.microsoft.com/office/drawing/2014/main" id="{36D6BF12-0120-0961-F63B-4F0C49B8B96A}"/>
              </a:ext>
            </a:extLst>
          </p:cNvPr>
          <p:cNvSpPr txBox="1"/>
          <p:nvPr/>
        </p:nvSpPr>
        <p:spPr>
          <a:xfrm>
            <a:off x="7675497" y="6043277"/>
            <a:ext cx="4411785" cy="276999"/>
          </a:xfrm>
          <a:prstGeom prst="rect">
            <a:avLst/>
          </a:prstGeom>
          <a:noFill/>
        </p:spPr>
        <p:txBody>
          <a:bodyPr wrap="none" rtlCol="0">
            <a:spAutoFit/>
          </a:bodyPr>
          <a:lstStyle/>
          <a:p>
            <a:pPr algn="r"/>
            <a:r>
              <a:rPr lang="en-US" sz="1200" i="1" dirty="0">
                <a:solidFill>
                  <a:schemeClr val="bg1">
                    <a:lumMod val="65000"/>
                  </a:schemeClr>
                </a:solidFill>
                <a:latin typeface="Greycliff CF" pitchFamily="2" charset="77"/>
              </a:rPr>
              <a:t>Source: 2022 Justice Gap Survey, Legal Services Corporation</a:t>
            </a:r>
          </a:p>
        </p:txBody>
      </p:sp>
    </p:spTree>
    <p:extLst>
      <p:ext uri="{BB962C8B-B14F-4D97-AF65-F5344CB8AC3E}">
        <p14:creationId xmlns:p14="http://schemas.microsoft.com/office/powerpoint/2010/main" val="423703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F4654"/>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3136E30-D4E1-CA69-F6FF-051F4F279CA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grpSp>
        <p:nvGrpSpPr>
          <p:cNvPr id="15" name="Group 14">
            <a:extLst>
              <a:ext uri="{FF2B5EF4-FFF2-40B4-BE49-F238E27FC236}">
                <a16:creationId xmlns:a16="http://schemas.microsoft.com/office/drawing/2014/main" id="{FBE9571A-3C3C-4D42-EFCF-CCFC4ED1EC80}"/>
              </a:ext>
            </a:extLst>
          </p:cNvPr>
          <p:cNvGrpSpPr/>
          <p:nvPr/>
        </p:nvGrpSpPr>
        <p:grpSpPr>
          <a:xfrm>
            <a:off x="232742" y="6323201"/>
            <a:ext cx="11858158" cy="393374"/>
            <a:chOff x="232742" y="6434041"/>
            <a:chExt cx="11858158" cy="393374"/>
          </a:xfrm>
        </p:grpSpPr>
        <p:sp>
          <p:nvSpPr>
            <p:cNvPr id="16" name="Google Shape;238;g8f10744223_0_18">
              <a:extLst>
                <a:ext uri="{FF2B5EF4-FFF2-40B4-BE49-F238E27FC236}">
                  <a16:creationId xmlns:a16="http://schemas.microsoft.com/office/drawing/2014/main" id="{43CDF8FF-8DC2-694E-13CF-5F53FB41FBD2}"/>
                </a:ext>
              </a:extLst>
            </p:cNvPr>
            <p:cNvSpPr txBox="1"/>
            <p:nvPr/>
          </p:nvSpPr>
          <p:spPr>
            <a:xfrm>
              <a:off x="6096000" y="6515890"/>
              <a:ext cx="5994900" cy="2319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A5A5A5"/>
                </a:buClr>
                <a:buSzPts val="1000"/>
                <a:buFont typeface="Arial"/>
                <a:buNone/>
              </a:pPr>
              <a:r>
                <a:rPr lang="en-US" sz="1000" b="0" i="1" u="none" strike="noStrike" cap="none" dirty="0">
                  <a:solidFill>
                    <a:schemeClr val="tx1">
                      <a:lumMod val="50000"/>
                      <a:lumOff val="50000"/>
                    </a:schemeClr>
                  </a:solidFill>
                  <a:latin typeface="Arial"/>
                  <a:ea typeface="Arial"/>
                  <a:cs typeface="Arial"/>
                  <a:sym typeface="Arial"/>
                </a:rPr>
                <a:t>Copyright © </a:t>
              </a:r>
              <a:r>
                <a:rPr lang="en-US" sz="1000" i="1" dirty="0">
                  <a:solidFill>
                    <a:schemeClr val="tx1">
                      <a:lumMod val="50000"/>
                      <a:lumOff val="50000"/>
                    </a:schemeClr>
                  </a:solidFill>
                  <a:latin typeface="Arial"/>
                  <a:ea typeface="Arial"/>
                  <a:cs typeface="Arial"/>
                  <a:sym typeface="Arial"/>
                </a:rPr>
                <a:t>2022</a:t>
              </a:r>
              <a:r>
                <a:rPr lang="en-US" sz="1000" b="0" i="1" u="none" strike="noStrike" cap="none" dirty="0">
                  <a:solidFill>
                    <a:schemeClr val="tx1">
                      <a:lumMod val="50000"/>
                      <a:lumOff val="50000"/>
                    </a:schemeClr>
                  </a:solidFill>
                  <a:latin typeface="Arial"/>
                  <a:ea typeface="Arial"/>
                  <a:cs typeface="Arial"/>
                  <a:sym typeface="Arial"/>
                </a:rPr>
                <a:t> Administer Justice. All rights reserved. Duplication in part or in whole prohibited.</a:t>
              </a:r>
              <a:endParaRPr sz="1400" b="0" i="0" u="none" strike="noStrike" cap="none" dirty="0">
                <a:solidFill>
                  <a:schemeClr val="tx1">
                    <a:lumMod val="50000"/>
                    <a:lumOff val="50000"/>
                  </a:schemeClr>
                </a:solidFill>
                <a:latin typeface="Arial"/>
                <a:ea typeface="Arial"/>
                <a:cs typeface="Arial"/>
                <a:sym typeface="Arial"/>
              </a:endParaRPr>
            </a:p>
          </p:txBody>
        </p:sp>
        <p:pic>
          <p:nvPicPr>
            <p:cNvPr id="17" name="Google Shape;239;g8f10744223_0_18">
              <a:extLst>
                <a:ext uri="{FF2B5EF4-FFF2-40B4-BE49-F238E27FC236}">
                  <a16:creationId xmlns:a16="http://schemas.microsoft.com/office/drawing/2014/main" id="{61A52365-6EAE-8E51-C180-640834498A42}"/>
                </a:ext>
              </a:extLst>
            </p:cNvPr>
            <p:cNvPicPr preferRelativeResize="0"/>
            <p:nvPr/>
          </p:nvPicPr>
          <p:blipFill>
            <a:blip r:embed="rId4" cstate="email">
              <a:alphaModFix amt="70000"/>
              <a:extLst>
                <a:ext uri="{28A0092B-C50C-407E-A947-70E740481C1C}">
                  <a14:useLocalDpi xmlns:a14="http://schemas.microsoft.com/office/drawing/2010/main"/>
                </a:ext>
              </a:extLst>
            </a:blip>
            <a:srcRect/>
            <a:stretch/>
          </p:blipFill>
          <p:spPr>
            <a:xfrm>
              <a:off x="232742" y="6434041"/>
              <a:ext cx="1660910" cy="393374"/>
            </a:xfrm>
            <a:prstGeom prst="rect">
              <a:avLst/>
            </a:prstGeom>
            <a:noFill/>
            <a:ln>
              <a:noFill/>
            </a:ln>
          </p:spPr>
        </p:pic>
      </p:grpSp>
    </p:spTree>
    <p:extLst>
      <p:ext uri="{BB962C8B-B14F-4D97-AF65-F5344CB8AC3E}">
        <p14:creationId xmlns:p14="http://schemas.microsoft.com/office/powerpoint/2010/main" val="215273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AJ Colors">
      <a:dk1>
        <a:srgbClr val="000000"/>
      </a:dk1>
      <a:lt1>
        <a:srgbClr val="FFFFFF"/>
      </a:lt1>
      <a:dk2>
        <a:srgbClr val="44546A"/>
      </a:dk2>
      <a:lt2>
        <a:srgbClr val="E7E6E6"/>
      </a:lt2>
      <a:accent1>
        <a:srgbClr val="BE503A"/>
      </a:accent1>
      <a:accent2>
        <a:srgbClr val="0B3949"/>
      </a:accent2>
      <a:accent3>
        <a:srgbClr val="235B73"/>
      </a:accent3>
      <a:accent4>
        <a:srgbClr val="C8DAE1"/>
      </a:accent4>
      <a:accent5>
        <a:srgbClr val="533222"/>
      </a:accent5>
      <a:accent6>
        <a:srgbClr val="A3958B"/>
      </a:accent6>
      <a:hlink>
        <a:srgbClr val="235B73"/>
      </a:hlink>
      <a:folHlink>
        <a:srgbClr val="0B394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6073729EFEF24A82AB1BF363381EC9" ma:contentTypeVersion="16" ma:contentTypeDescription="Create a new document." ma:contentTypeScope="" ma:versionID="41b2095e11aa2e6769e6c42d127538ce">
  <xsd:schema xmlns:xsd="http://www.w3.org/2001/XMLSchema" xmlns:xs="http://www.w3.org/2001/XMLSchema" xmlns:p="http://schemas.microsoft.com/office/2006/metadata/properties" xmlns:ns2="09de9d18-98a0-4de9-a048-f9bbd28fda3e" xmlns:ns3="7c26e416-7c63-405f-95e6-cc6e5f6ce24f" targetNamespace="http://schemas.microsoft.com/office/2006/metadata/properties" ma:root="true" ma:fieldsID="13a5b695c1b2e253fbf4664321c2cce2" ns2:_="" ns3:_="">
    <xsd:import namespace="09de9d18-98a0-4de9-a048-f9bbd28fda3e"/>
    <xsd:import namespace="7c26e416-7c63-405f-95e6-cc6e5f6ce2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de9d18-98a0-4de9-a048-f9bbd28fda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730958c-ce07-4fc8-91b1-1076da3af11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c26e416-7c63-405f-95e6-cc6e5f6ce24f"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e16ab6c-3ffb-4ba3-80c6-3f97bd843c3e}" ma:internalName="TaxCatchAll" ma:showField="CatchAllData" ma:web="7c26e416-7c63-405f-95e6-cc6e5f6ce2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5E3AAC-DA2E-41DD-BE39-72FA8BBB7DBE}">
  <ds:schemaRefs>
    <ds:schemaRef ds:uri="09de9d18-98a0-4de9-a048-f9bbd28fda3e"/>
    <ds:schemaRef ds:uri="7c26e416-7c63-405f-95e6-cc6e5f6ce24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F24E3F3-0E55-4882-A53E-0E92C64923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AJ_Theme</Template>
  <TotalTime>5146</TotalTime>
  <Words>2180</Words>
  <Application>Microsoft Macintosh PowerPoint</Application>
  <PresentationFormat>Widescreen</PresentationFormat>
  <Paragraphs>143</Paragraphs>
  <Slides>22</Slides>
  <Notes>22</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Greycliff CF</vt:lpstr>
      <vt:lpstr>Greycliff CF Demi Bold</vt:lpstr>
      <vt:lpstr>Greycliff CF Extra Bold</vt:lpstr>
      <vt:lpstr>Greycliff CF Heavy</vt:lpstr>
      <vt:lpstr>Greycliff CF Thin</vt:lpstr>
      <vt:lpstr>Office Theme</vt:lpstr>
      <vt:lpstr>PowerPoint Presentation</vt:lpstr>
      <vt:lpstr>PowerPoint Presentation</vt:lpstr>
      <vt:lpstr>PowerPoint Presentation</vt:lpstr>
      <vt:lpstr>“You have the right to a free attorney…”</vt:lpstr>
      <vt:lpstr>Criminal defendants who are unable to afford a lawyer have the right to free legal representation, yet those being oppressed DO NOT.  </vt:lpstr>
      <vt:lpstr>How many people in the US cannot afford a lawyer?</vt:lpstr>
      <vt:lpstr>How many people in the US cannot afford a lawyer?</vt:lpstr>
      <vt:lpstr>PowerPoint Presentation</vt:lpstr>
      <vt:lpstr>PowerPoint Presentation</vt:lpstr>
      <vt:lpstr>PowerPoint Presentation</vt:lpstr>
      <vt:lpstr>Where does the US rank worldwide, out of 140 countries, in terms of providing affordable access to justice?</vt:lpstr>
      <vt:lpstr>Where does the US rank worldwide, out of 140 countries, in terms of providing affordable access to justice?</vt:lpstr>
      <vt:lpstr>The local church is central to God’s story of change.</vt:lpstr>
      <vt:lpstr>What percentage of churches in America are providing legal services to their community? </vt:lpstr>
      <vt:lpstr>What percentage of churches in America are providing legal services to their community?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Who is</dc:title>
  <dc:creator>Emily O'Donnell</dc:creator>
  <cp:lastModifiedBy>Kristin Crawford</cp:lastModifiedBy>
  <cp:revision>19</cp:revision>
  <dcterms:created xsi:type="dcterms:W3CDTF">2022-07-06T16:17:07Z</dcterms:created>
  <dcterms:modified xsi:type="dcterms:W3CDTF">2023-05-18T05:26:05Z</dcterms:modified>
</cp:coreProperties>
</file>